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6858000" cx="9144000"/>
  <p:notesSz cx="6858000" cy="9144000"/>
  <p:embeddedFontLst>
    <p:embeddedFont>
      <p:font typeface="Raleway"/>
      <p:regular r:id="rId32"/>
      <p:bold r:id="rId33"/>
      <p:italic r:id="rId34"/>
      <p:boldItalic r:id="rId35"/>
    </p:embeddedFont>
    <p:embeddedFont>
      <p:font typeface="Roboto"/>
      <p:regular r:id="rId36"/>
      <p:bold r:id="rId37"/>
      <p:italic r:id="rId38"/>
      <p:boldItalic r:id="rId39"/>
    </p:embeddedFont>
    <p:embeddedFont>
      <p:font typeface="Source Sans Pr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44" roundtripDataSignature="AMtx7miejOQ1EQeno31v9m/EgQJX8vZ9Y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9656CA7-20DA-4C80-976B-16890C035549}">
  <a:tblStyle styleId="{89656CA7-20DA-4C80-976B-16890C035549}"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ourceSansPro-regular.fntdata"/><Relationship Id="rId20" Type="http://schemas.openxmlformats.org/officeDocument/2006/relationships/slide" Target="slides/slide14.xml"/><Relationship Id="rId42" Type="http://schemas.openxmlformats.org/officeDocument/2006/relationships/font" Target="fonts/SourceSansPro-italic.fntdata"/><Relationship Id="rId41" Type="http://schemas.openxmlformats.org/officeDocument/2006/relationships/font" Target="fonts/SourceSansPro-bold.fntdata"/><Relationship Id="rId22" Type="http://schemas.openxmlformats.org/officeDocument/2006/relationships/slide" Target="slides/slide16.xml"/><Relationship Id="rId44" Type="http://customschemas.google.com/relationships/presentationmetadata" Target="metadata"/><Relationship Id="rId21" Type="http://schemas.openxmlformats.org/officeDocument/2006/relationships/slide" Target="slides/slide15.xml"/><Relationship Id="rId43" Type="http://schemas.openxmlformats.org/officeDocument/2006/relationships/font" Target="fonts/SourceSansPro-bold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aleway-bold.fntdata"/><Relationship Id="rId10" Type="http://schemas.openxmlformats.org/officeDocument/2006/relationships/slide" Target="slides/slide4.xml"/><Relationship Id="rId32" Type="http://schemas.openxmlformats.org/officeDocument/2006/relationships/font" Target="fonts/Raleway-regular.fntdata"/><Relationship Id="rId13" Type="http://schemas.openxmlformats.org/officeDocument/2006/relationships/slide" Target="slides/slide7.xml"/><Relationship Id="rId35" Type="http://schemas.openxmlformats.org/officeDocument/2006/relationships/font" Target="fonts/Raleway-boldItalic.fntdata"/><Relationship Id="rId12" Type="http://schemas.openxmlformats.org/officeDocument/2006/relationships/slide" Target="slides/slide6.xml"/><Relationship Id="rId34" Type="http://schemas.openxmlformats.org/officeDocument/2006/relationships/font" Target="fonts/Raleway-italic.fntdata"/><Relationship Id="rId15" Type="http://schemas.openxmlformats.org/officeDocument/2006/relationships/slide" Target="slides/slide9.xml"/><Relationship Id="rId37" Type="http://schemas.openxmlformats.org/officeDocument/2006/relationships/font" Target="fonts/Roboto-bold.fntdata"/><Relationship Id="rId14" Type="http://schemas.openxmlformats.org/officeDocument/2006/relationships/slide" Target="slides/slide8.xml"/><Relationship Id="rId36" Type="http://schemas.openxmlformats.org/officeDocument/2006/relationships/font" Target="fonts/Roboto-regular.fntdata"/><Relationship Id="rId17" Type="http://schemas.openxmlformats.org/officeDocument/2006/relationships/slide" Target="slides/slide11.xml"/><Relationship Id="rId39" Type="http://schemas.openxmlformats.org/officeDocument/2006/relationships/font" Target="fonts/Roboto-boldItalic.fntdata"/><Relationship Id="rId16" Type="http://schemas.openxmlformats.org/officeDocument/2006/relationships/slide" Target="slides/slide10.xml"/><Relationship Id="rId38" Type="http://schemas.openxmlformats.org/officeDocument/2006/relationships/font" Target="fonts/Roboto-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 name="Shape 53"/>
        <p:cNvGrpSpPr/>
        <p:nvPr/>
      </p:nvGrpSpPr>
      <p:grpSpPr>
        <a:xfrm>
          <a:off x="0" y="0"/>
          <a:ext cx="0" cy="0"/>
          <a:chOff x="0" y="0"/>
          <a:chExt cx="0" cy="0"/>
        </a:xfrm>
      </p:grpSpPr>
      <p:sp>
        <p:nvSpPr>
          <p:cNvPr id="54" name="Google Shape;54;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 name="Google Shape;5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ko-KR" sz="1100" u="none" cap="none" strike="noStrike">
                <a:solidFill>
                  <a:srgbClr val="000000"/>
                </a:solidFill>
                <a:latin typeface="Arial"/>
                <a:ea typeface="Arial"/>
                <a:cs typeface="Arial"/>
                <a:sym typeface="Arial"/>
              </a:rPr>
              <a:t>새롭고 혁신적인 세상을 꿈꾸는 페이레터 임직원 여러분.</a:t>
            </a:r>
            <a:endParaRPr b="0"/>
          </a:p>
          <a:p>
            <a:pPr indent="0" lvl="0" marL="158750" rtl="0" algn="l">
              <a:lnSpc>
                <a:spcPct val="100000"/>
              </a:lnSpc>
              <a:spcBef>
                <a:spcPts val="0"/>
              </a:spcBef>
              <a:spcAft>
                <a:spcPts val="0"/>
              </a:spcAft>
              <a:buSzPts val="1100"/>
              <a:buNone/>
            </a:pPr>
            <a:r>
              <a:rPr b="0" i="0" lang="ko-KR" sz="1100" u="none" cap="none" strike="noStrike">
                <a:solidFill>
                  <a:srgbClr val="000000"/>
                </a:solidFill>
                <a:latin typeface="Arial"/>
                <a:ea typeface="Arial"/>
                <a:cs typeface="Arial"/>
                <a:sym typeface="Arial"/>
              </a:rPr>
              <a:t>안녕하세요 Billing/Payment Speciallist 김영호 김대일입니다.</a:t>
            </a:r>
            <a:endParaRPr b="0"/>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b="0" i="0" lang="ko-KR" sz="1100" u="none" cap="none" strike="noStrike">
                <a:solidFill>
                  <a:srgbClr val="000000"/>
                </a:solidFill>
                <a:latin typeface="Arial"/>
                <a:ea typeface="Arial"/>
                <a:cs typeface="Arial"/>
                <a:sym typeface="Arial"/>
              </a:rPr>
              <a:t>저희가 준비하고 있는 서비스는 결론 부터 말씀 드리면, </a:t>
            </a:r>
            <a:endParaRPr b="0"/>
          </a:p>
          <a:p>
            <a:pPr indent="0" lvl="0" marL="158750" rtl="0" algn="l">
              <a:lnSpc>
                <a:spcPct val="100000"/>
              </a:lnSpc>
              <a:spcBef>
                <a:spcPts val="0"/>
              </a:spcBef>
              <a:spcAft>
                <a:spcPts val="0"/>
              </a:spcAft>
              <a:buSzPts val="1100"/>
              <a:buNone/>
            </a:pPr>
            <a:br>
              <a:rPr lang="ko-KR"/>
            </a:br>
            <a:br>
              <a:rPr lang="ko-KR"/>
            </a:b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화폐는 교환의 매개수단과 가치 저장이 주된 역할입니다.</a:t>
            </a:r>
            <a:endParaRPr/>
          </a:p>
          <a:p>
            <a:pPr indent="0" lvl="0" marL="0" rtl="0" algn="l">
              <a:lnSpc>
                <a:spcPct val="100000"/>
              </a:lnSpc>
              <a:spcBef>
                <a:spcPts val="0"/>
              </a:spcBef>
              <a:spcAft>
                <a:spcPts val="0"/>
              </a:spcAft>
              <a:buSzPts val="1100"/>
              <a:buNone/>
            </a:pPr>
            <a:r>
              <a:rPr lang="ko-KR"/>
              <a:t>암호화 화폐하면 가장 먼저 떠오르는 비트코인!! 화폐의 역할을 수행하고 있나요?</a:t>
            </a:r>
            <a:endParaRPr/>
          </a:p>
          <a:p>
            <a:pPr indent="0" lvl="0" marL="0" rtl="0" algn="l">
              <a:lnSpc>
                <a:spcPct val="100000"/>
              </a:lnSpc>
              <a:spcBef>
                <a:spcPts val="0"/>
              </a:spcBef>
              <a:spcAft>
                <a:spcPts val="0"/>
              </a:spcAft>
              <a:buSzPts val="1100"/>
              <a:buNone/>
            </a:pPr>
            <a:r>
              <a:rPr lang="ko-KR"/>
              <a:t>하루에도 수십번 가치가 천당과 지옥을 넘나 듭니다.</a:t>
            </a:r>
            <a:endParaRPr/>
          </a:p>
          <a:p>
            <a:pPr indent="0" lvl="0" marL="0" rtl="0" algn="l">
              <a:lnSpc>
                <a:spcPct val="100000"/>
              </a:lnSpc>
              <a:spcBef>
                <a:spcPts val="0"/>
              </a:spcBef>
              <a:spcAft>
                <a:spcPts val="0"/>
              </a:spcAft>
              <a:buSzPts val="1100"/>
              <a:buNone/>
            </a:pPr>
            <a:r>
              <a:rPr lang="ko-KR"/>
              <a:t>그리고, 스타벅스에서 커피 사려고 비트코인으로 결제 한다면, 승인만 10분이상 기다려야하는 상황이 발생합니다, </a:t>
            </a:r>
            <a:endParaRPr/>
          </a:p>
          <a:p>
            <a:pPr indent="0" lvl="0" marL="0" rtl="0" algn="l">
              <a:lnSpc>
                <a:spcPct val="100000"/>
              </a:lnSpc>
              <a:spcBef>
                <a:spcPts val="0"/>
              </a:spcBef>
              <a:spcAft>
                <a:spcPts val="0"/>
              </a:spcAft>
              <a:buSzPts val="1100"/>
              <a:buNone/>
            </a:pPr>
            <a:r>
              <a:rPr lang="ko-KR"/>
              <a:t>지금도 스벅 가면 줄서서 주문하고 있는데… 결제 승인 대기도 타야 한다면…끔찍합니다.</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ko-KR"/>
              <a:t>결국 화폐 기능으로서 제 역할이 안되는 거죠.</a:t>
            </a:r>
            <a:endParaRPr/>
          </a:p>
          <a:p>
            <a:pPr indent="0" lvl="0" marL="0" rtl="0" algn="l">
              <a:lnSpc>
                <a:spcPct val="100000"/>
              </a:lnSpc>
              <a:spcBef>
                <a:spcPts val="0"/>
              </a:spcBef>
              <a:spcAft>
                <a:spcPts val="0"/>
              </a:spcAft>
              <a:buSzPts val="1100"/>
              <a:buNone/>
            </a:pPr>
            <a:r>
              <a:rPr lang="ko-KR"/>
              <a:t>하지만, 리브라는 암호화 화폐의 금융 서비스 한계를 다음과 같이 극복하고 있습니다.</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첫번째로, 리브라 화폐는 지급 준비금(Reserve)라는 실제 자산에 의해 뒷받침 됩니다.</a:t>
            </a:r>
            <a:endParaRPr/>
          </a:p>
          <a:p>
            <a:pPr indent="0" lvl="0" marL="0" rtl="0" algn="l">
              <a:lnSpc>
                <a:spcPct val="100000"/>
              </a:lnSpc>
              <a:spcBef>
                <a:spcPts val="0"/>
              </a:spcBef>
              <a:spcAft>
                <a:spcPts val="0"/>
              </a:spcAft>
              <a:buSzPts val="1100"/>
              <a:buNone/>
            </a:pPr>
            <a:r>
              <a:rPr lang="ko-KR"/>
              <a:t>안정된 코인 가격이 되도록 통화량 조절 및 실물가치와 연동하기 위함인데요.</a:t>
            </a:r>
            <a:endParaRPr/>
          </a:p>
          <a:p>
            <a:pPr indent="0" lvl="0" marL="0" rtl="0" algn="l">
              <a:lnSpc>
                <a:spcPct val="100000"/>
              </a:lnSpc>
              <a:spcBef>
                <a:spcPts val="0"/>
              </a:spcBef>
              <a:spcAft>
                <a:spcPts val="0"/>
              </a:spcAft>
              <a:buSzPts val="1100"/>
              <a:buNone/>
            </a:pPr>
            <a:r>
              <a:rPr lang="ko-KR"/>
              <a:t>예를 들어 1리브라=1달러 비율을 유지하고자 서비스 국가별로 인증된 기관 또는 은행에서 자국통화와 환전을 통해, 리브라의 발행과 소각이 가능하도록 합니다.</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ko-KR"/>
              <a:t>참고로 리브라 출시 때, 준비금을 12조원을 목표로 한다고 합니다.</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두번째로, 블럭체인을 기반으로 높은 트랜젝션 처리, 낮은 대기 시간, 대용량 저장 시스템을 지원합니다.</a:t>
            </a:r>
            <a:endParaRPr/>
          </a:p>
          <a:p>
            <a:pPr indent="0" lvl="0" marL="0" rtl="0" algn="l">
              <a:lnSpc>
                <a:spcPct val="100000"/>
              </a:lnSpc>
              <a:spcBef>
                <a:spcPts val="0"/>
              </a:spcBef>
              <a:spcAft>
                <a:spcPts val="0"/>
              </a:spcAft>
              <a:buSzPts val="1100"/>
              <a:buNone/>
            </a:pPr>
            <a:r>
              <a:rPr lang="ko-KR"/>
              <a:t>여기 TPS 비교 데이터를 보면,</a:t>
            </a:r>
            <a:endParaRPr/>
          </a:p>
          <a:p>
            <a:pPr indent="0" lvl="0" marL="0" rtl="0" algn="l">
              <a:lnSpc>
                <a:spcPct val="100000"/>
              </a:lnSpc>
              <a:spcBef>
                <a:spcPts val="0"/>
              </a:spcBef>
              <a:spcAft>
                <a:spcPts val="0"/>
              </a:spcAft>
              <a:buSzPts val="1100"/>
              <a:buNone/>
            </a:pPr>
            <a:r>
              <a:rPr lang="ko-KR"/>
              <a:t>기존 암호화 화폐의 TPS는 말도 안되는 수준이죠.</a:t>
            </a:r>
            <a:endParaRPr/>
          </a:p>
          <a:p>
            <a:pPr indent="0" lvl="0" marL="0" rtl="0" algn="l">
              <a:lnSpc>
                <a:spcPct val="100000"/>
              </a:lnSpc>
              <a:spcBef>
                <a:spcPts val="0"/>
              </a:spcBef>
              <a:spcAft>
                <a:spcPts val="0"/>
              </a:spcAft>
              <a:buSzPts val="1100"/>
              <a:buNone/>
            </a:pPr>
            <a:r>
              <a:rPr lang="ko-KR"/>
              <a:t>리브라는 비자에 비하면 아직 턱없이 부족한 수치지만, Paypal에 비해 상당히 높에 나와 있네요.</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ko-KR"/>
              <a:t>리브라는 Testnet 이용한 어플리케이션을 누구나 개발 가능하도록 했습니다.</a:t>
            </a:r>
            <a:endParaRPr/>
          </a:p>
          <a:p>
            <a:pPr indent="0" lvl="0" marL="0" rtl="0" algn="l">
              <a:spcBef>
                <a:spcPts val="0"/>
              </a:spcBef>
              <a:spcAft>
                <a:spcPts val="0"/>
              </a:spcAft>
              <a:buClr>
                <a:schemeClr val="dk2"/>
              </a:buClr>
              <a:buSzPts val="1100"/>
              <a:buFont typeface="Arial"/>
              <a:buNone/>
            </a:pPr>
            <a:r>
              <a:t/>
            </a:r>
            <a:endParaRPr>
              <a:solidFill>
                <a:schemeClr val="dk2"/>
              </a:solidFill>
            </a:endParaRPr>
          </a:p>
          <a:p>
            <a:pPr indent="0" lvl="0" marL="0" rtl="0" algn="l">
              <a:lnSpc>
                <a:spcPct val="100000"/>
              </a:lnSpc>
              <a:spcBef>
                <a:spcPts val="0"/>
              </a:spcBef>
              <a:spcAft>
                <a:spcPts val="0"/>
              </a:spcAft>
              <a:buSzPts val="1100"/>
              <a:buNone/>
            </a:pPr>
            <a:r>
              <a:rPr lang="ko-KR"/>
              <a:t>따라서, 저희는 리브라 블럭체인의 가능성을 높이 평가하고 국가간 간편결제 시장이 열릴 태동의 이 시점에서  저희 만의 매력적인 어플리케이션을 제작할 것입니다.</a:t>
            </a:r>
            <a:endParaRPr/>
          </a:p>
          <a:p>
            <a:pPr indent="0" lvl="0" marL="0" rtl="0" algn="l">
              <a:lnSpc>
                <a:spcPct val="100000"/>
              </a:lnSpc>
              <a:spcBef>
                <a:spcPts val="0"/>
              </a:spcBef>
              <a:spcAft>
                <a:spcPts val="0"/>
              </a:spcAft>
              <a:buSzPts val="1100"/>
              <a:buNone/>
            </a:pPr>
            <a:r>
              <a:t/>
            </a:r>
            <a:endParaRPr/>
          </a:p>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0"/>
              </a:spcAft>
              <a:buClr>
                <a:schemeClr val="dk2"/>
              </a:buClr>
              <a:buSzPts val="1100"/>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0" i="0" lang="ko-KR" sz="1100" u="none" cap="none" strike="noStrike">
                <a:solidFill>
                  <a:srgbClr val="000000"/>
                </a:solidFill>
                <a:latin typeface="Arial"/>
                <a:ea typeface="Arial"/>
                <a:cs typeface="Arial"/>
                <a:sym typeface="Arial"/>
              </a:rPr>
              <a:t>이름은 Palibra. 전자지갑 입니다</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ko-KR" sz="1100">
                <a:latin typeface="Arial"/>
                <a:ea typeface="Arial"/>
                <a:cs typeface="Arial"/>
                <a:sym typeface="Arial"/>
              </a:rPr>
              <a:t>Palibra v0.1 경우는 로그인/송금/청구 기본 기능으로 1월까지 구현 될 예정이지만, v0.2 이후 기능으로  물건구매(쇼핑), 정산, 대출 또는 안드로이드/IOS 앱 버전 구현 작업을 2020년 상반기에 지속적으로 진행할 예정</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 name="Google Shape;6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ko-KR" sz="1100" u="none" cap="none" strike="noStrike">
                <a:solidFill>
                  <a:srgbClr val="000000"/>
                </a:solidFill>
                <a:latin typeface="Arial"/>
                <a:ea typeface="Arial"/>
                <a:cs typeface="Arial"/>
                <a:sym typeface="Arial"/>
              </a:rPr>
              <a:t>아직 출시되지도 않은 특정 블럭체인 플랫폼 기반의 전자지갑입니다.</a:t>
            </a:r>
            <a:endParaRPr b="0"/>
          </a:p>
          <a:p>
            <a:pPr indent="0" lvl="0" marL="158750" rtl="0" algn="l">
              <a:lnSpc>
                <a:spcPct val="100000"/>
              </a:lnSpc>
              <a:spcBef>
                <a:spcPts val="0"/>
              </a:spcBef>
              <a:spcAft>
                <a:spcPts val="0"/>
              </a:spcAft>
              <a:buSzPts val="1100"/>
              <a:buNone/>
            </a:pPr>
            <a:r>
              <a:rPr b="0" i="0" lang="ko-KR" sz="1100" u="none" cap="none" strike="noStrike">
                <a:solidFill>
                  <a:srgbClr val="000000"/>
                </a:solidFill>
                <a:latin typeface="Arial"/>
                <a:ea typeface="Arial"/>
                <a:cs typeface="Arial"/>
                <a:sym typeface="Arial"/>
              </a:rPr>
              <a:t>따라서 저희 서비스를 설명 드리기 전에 배경 부터 잠시 이야기 해야 할 것 같습니다.</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리브라는 이제 백서를 발표하고 초기 프로토콜 정도만 만들어진 상태로 아직 갈길이 멉니다.</a:t>
            </a:r>
            <a:endParaRPr/>
          </a:p>
          <a:p>
            <a:pPr indent="0" lvl="0" marL="0" rtl="0" algn="l">
              <a:lnSpc>
                <a:spcPct val="100000"/>
              </a:lnSpc>
              <a:spcBef>
                <a:spcPts val="0"/>
              </a:spcBef>
              <a:spcAft>
                <a:spcPts val="0"/>
              </a:spcAft>
              <a:buSzPts val="1100"/>
              <a:buNone/>
            </a:pPr>
            <a:r>
              <a:rPr lang="ko-KR"/>
              <a:t>국가별 규제도 명확하지 않고, 앞으로 구글이나 텔레그램과 같이 많은 SNS 기업들이 시장에 뛰어들 가능성이 높기 때문에 경쟁도 치열해질 것으로 보아, 리브라의 성공은 글쎄요…</a:t>
            </a:r>
            <a:endParaRPr/>
          </a:p>
          <a:p>
            <a:pPr indent="0" lvl="0" marL="0" rtl="0" algn="l">
              <a:lnSpc>
                <a:spcPct val="100000"/>
              </a:lnSpc>
              <a:spcBef>
                <a:spcPts val="0"/>
              </a:spcBef>
              <a:spcAft>
                <a:spcPts val="0"/>
              </a:spcAft>
              <a:buSzPts val="1100"/>
              <a:buNone/>
            </a:pPr>
            <a:r>
              <a:rPr lang="ko-KR"/>
              <a:t> </a:t>
            </a:r>
            <a:endParaRPr/>
          </a:p>
          <a:p>
            <a:pPr indent="0" lvl="0" marL="0" rtl="0" algn="l">
              <a:lnSpc>
                <a:spcPct val="100000"/>
              </a:lnSpc>
              <a:spcBef>
                <a:spcPts val="0"/>
              </a:spcBef>
              <a:spcAft>
                <a:spcPts val="0"/>
              </a:spcAft>
              <a:buSzPts val="1100"/>
              <a:buNone/>
            </a:pPr>
            <a:r>
              <a:rPr lang="ko-KR"/>
              <a:t>하지만 페이스북의 이런 시도는 블록체인이라는 기술로 새로운 금융을 앞세워 글로벌 경계를 허물고 기업의 힘이 정부의 힘을 넘어서는 새로운 경제를 만들어가는 초기 단계를 보여주고 있습니다.</a:t>
            </a:r>
            <a:endParaRPr/>
          </a:p>
          <a:p>
            <a:pPr indent="0" lvl="0" marL="0" rtl="0" algn="l">
              <a:lnSpc>
                <a:spcPct val="100000"/>
              </a:lnSpc>
              <a:spcBef>
                <a:spcPts val="0"/>
              </a:spcBef>
              <a:spcAft>
                <a:spcPts val="0"/>
              </a:spcAft>
              <a:buSzPts val="1100"/>
              <a:buNone/>
            </a:pPr>
            <a:r>
              <a:rPr lang="ko-KR"/>
              <a:t>만약 이 시도가 성공한다면 앞으로 다가올 미래는 우리가 한번도 경험하지 못한 새로운 시장일 것이 분명합니다.</a:t>
            </a:r>
            <a:endParaRPr/>
          </a:p>
          <a:p>
            <a:pPr indent="0" lvl="0" marL="0" rtl="0" algn="l">
              <a:lnSpc>
                <a:spcPct val="100000"/>
              </a:lnSpc>
              <a:spcBef>
                <a:spcPts val="0"/>
              </a:spcBef>
              <a:spcAft>
                <a:spcPts val="0"/>
              </a:spcAft>
              <a:buSzPts val="1100"/>
              <a:buNone/>
            </a:pPr>
            <a:r>
              <a:rPr lang="ko-KR"/>
              <a:t>리브라가 실패하더라도 언젠간 극소수 권력자 의해 결정된 중앙시스템이 아닌 다수를 통한 합의된 새로운 결제시장이 열릴 것이라고 생각합니다.</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ko-KR"/>
              <a:t>우리가 이 무모하기도 한 위대한 도전을 가장 전면에서 할 수 없다면, 바로 그 뒤를 바짝 붙어 누구보다 먼저 지속적인 학습과 경험을 축적하여 변화에 앞장서야 할 것입니다.</a:t>
            </a:r>
            <a:endParaRPr/>
          </a:p>
          <a:p>
            <a:pPr indent="0" lvl="0" marL="0" rtl="0" algn="l">
              <a:lnSpc>
                <a:spcPct val="100000"/>
              </a:lnSpc>
              <a:spcBef>
                <a:spcPts val="0"/>
              </a:spcBef>
              <a:spcAft>
                <a:spcPts val="0"/>
              </a:spcAft>
              <a:buSzPts val="1100"/>
              <a:buNone/>
            </a:pPr>
            <a:r>
              <a:rPr lang="ko-KR"/>
              <a:t> </a:t>
            </a:r>
            <a:endParaRPr/>
          </a:p>
          <a:p>
            <a:pPr indent="0" lvl="0" marL="0" rtl="0" algn="l">
              <a:lnSpc>
                <a:spcPct val="100000"/>
              </a:lnSpc>
              <a:spcBef>
                <a:spcPts val="0"/>
              </a:spcBef>
              <a:spcAft>
                <a:spcPts val="0"/>
              </a:spcAft>
              <a:buSzPts val="1100"/>
              <a:buNone/>
            </a:pPr>
            <a:r>
              <a:rPr lang="ko-KR"/>
              <a:t>고맙습니다.</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국내 간편결제 시장이 치열하게 경쟁하고 있죠.</a:t>
            </a:r>
            <a:endParaRPr/>
          </a:p>
          <a:p>
            <a:pPr indent="0" lvl="0" marL="0" rtl="0" algn="l">
              <a:lnSpc>
                <a:spcPct val="100000"/>
              </a:lnSpc>
              <a:spcBef>
                <a:spcPts val="0"/>
              </a:spcBef>
              <a:spcAft>
                <a:spcPts val="0"/>
              </a:spcAft>
              <a:buSzPts val="1100"/>
              <a:buNone/>
            </a:pPr>
            <a:r>
              <a:rPr lang="ko-KR"/>
              <a:t>이 간편결제는 은행계좌를 온라인 전자지갑과 연동하여 기존의 유통과정을 줄이고 플랫폼 내부 거래를 통해 여러 금융이익을 취하는 윈윈 전략입니다.</a:t>
            </a:r>
            <a:endParaRPr/>
          </a:p>
          <a:p>
            <a:pPr indent="0" lvl="0" marL="0" rtl="0" algn="l">
              <a:lnSpc>
                <a:spcPct val="100000"/>
              </a:lnSpc>
              <a:spcBef>
                <a:spcPts val="0"/>
              </a:spcBef>
              <a:spcAft>
                <a:spcPts val="0"/>
              </a:spcAft>
              <a:buSzPts val="1100"/>
              <a:buNone/>
            </a:pPr>
            <a:r>
              <a:rPr lang="ko-KR"/>
              <a:t>국내 결제는 오랫동안 공인인증서 및 ActiveX 기반의 수많은 보안프로그램 지옥 끝에 이제 좀 나아지고 있습니다.</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그렇다면… </a:t>
            </a:r>
            <a:endParaRPr/>
          </a:p>
          <a:p>
            <a:pPr indent="0" lvl="0" marL="0" rtl="0" algn="l">
              <a:lnSpc>
                <a:spcPct val="100000"/>
              </a:lnSpc>
              <a:spcBef>
                <a:spcPts val="0"/>
              </a:spcBef>
              <a:spcAft>
                <a:spcPts val="0"/>
              </a:spcAft>
              <a:buSzPts val="1100"/>
              <a:buNone/>
            </a:pPr>
            <a:r>
              <a:rPr lang="ko-KR"/>
              <a:t>이 간편결제로 해외 결제가 가능한가요?</a:t>
            </a:r>
            <a:endParaRPr/>
          </a:p>
          <a:p>
            <a:pPr indent="0" lvl="0" marL="0" rtl="0" algn="l">
              <a:lnSpc>
                <a:spcPct val="100000"/>
              </a:lnSpc>
              <a:spcBef>
                <a:spcPts val="0"/>
              </a:spcBef>
              <a:spcAft>
                <a:spcPts val="0"/>
              </a:spcAft>
              <a:buSzPts val="1100"/>
              <a:buNone/>
            </a:pPr>
            <a:r>
              <a:rPr lang="ko-KR"/>
              <a:t>그리고 해외는 어떻게 결제하고 있죠? 국가간 개인 거래는 어떡구요?</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모두 손쉽게 사용하고 있는 비자, 마스터 망을 통한 신용카드 결제가 가장 일반적입니다.</a:t>
            </a:r>
            <a:br>
              <a:rPr lang="ko-KR"/>
            </a:br>
            <a:r>
              <a:rPr lang="ko-KR"/>
              <a:t>거기에 Paypal이 전자상거래의 중재자로써 BankTransfer 서비스 까지 신뢰도도 높아졌습니다.</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하지만!</a:t>
            </a:r>
            <a:endParaRPr/>
          </a:p>
          <a:p>
            <a:pPr indent="0" lvl="0" marL="0" rtl="0" algn="l">
              <a:lnSpc>
                <a:spcPct val="100000"/>
              </a:lnSpc>
              <a:spcBef>
                <a:spcPts val="0"/>
              </a:spcBef>
              <a:spcAft>
                <a:spcPts val="0"/>
              </a:spcAft>
              <a:buSzPts val="1100"/>
              <a:buNone/>
            </a:pPr>
            <a:r>
              <a:rPr lang="ko-KR"/>
              <a:t>결국 개인은 은행에서 각종 신분을 증빙해서 계좌를 개설하고 신용카드를 만들어야 결제가 가능합니다. </a:t>
            </a:r>
            <a:endParaRPr/>
          </a:p>
          <a:p>
            <a:pPr indent="0" lvl="0" marL="0" rtl="0" algn="l">
              <a:lnSpc>
                <a:spcPct val="100000"/>
              </a:lnSpc>
              <a:spcBef>
                <a:spcPts val="0"/>
              </a:spcBef>
              <a:spcAft>
                <a:spcPts val="0"/>
              </a:spcAft>
              <a:buSzPts val="1100"/>
              <a:buNone/>
            </a:pPr>
            <a:r>
              <a:rPr lang="ko-KR"/>
              <a:t>최종 결제권자는 은행이니깐요.</a:t>
            </a:r>
            <a:endParaRPr/>
          </a:p>
          <a:p>
            <a:pPr indent="0" lvl="0" marL="0" rtl="0" algn="l">
              <a:lnSpc>
                <a:spcPct val="100000"/>
              </a:lnSpc>
              <a:spcBef>
                <a:spcPts val="0"/>
              </a:spcBef>
              <a:spcAft>
                <a:spcPts val="0"/>
              </a:spcAft>
              <a:buSzPts val="1100"/>
              <a:buNone/>
            </a:pPr>
            <a:r>
              <a:rPr lang="ko-KR"/>
              <a:t>그 뿐만 아니라 해외에 물건을 팔아 정산을 받으려면 더 까다롭습니다.</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예를들어, 아프리카 콩고에 사는 까미 씨는 아마존 마켓을 통해 사바나의 사자 통가죽을 판매하고 있습니다.</a:t>
            </a:r>
            <a:endParaRPr/>
          </a:p>
          <a:p>
            <a:pPr indent="0" lvl="0" marL="0" rtl="0" algn="l">
              <a:lnSpc>
                <a:spcPct val="100000"/>
              </a:lnSpc>
              <a:spcBef>
                <a:spcPts val="0"/>
              </a:spcBef>
              <a:spcAft>
                <a:spcPts val="0"/>
              </a:spcAft>
              <a:buSzPts val="1100"/>
              <a:buNone/>
            </a:pPr>
            <a:r>
              <a:rPr lang="ko-KR"/>
              <a:t>그리고 한국에 사는 대일 씨가 사자 통가죽을 사기 위해 신용카드 결제를 한다면, 까미 씨는 판매금에 대한 정산을 쇼핑몰로 부터 3개월 후에 받았을 때에는, 이자는 커녕 각종 이체 수수료 때인 잔금인 것이죠.</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ko-KR"/>
              <a:t>이때, 다음과 같은 선언문을 하며 등장하는 단체가 있습니다.</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여기서 우리는 저희가 아닙니다... 저희의 미션도~ 아닙니다</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이는 페이스북을 주축으로 비자/마스터/페이팔인 지급결제사, 그리고 각종 통신사, 벤처캐피탈, 블럭체인사 28여개 업체들이 협력 하여 스위스에 헤드쿼터를 둔 리브라 연합입니다. </a:t>
            </a:r>
            <a:endParaRPr/>
          </a:p>
          <a:p>
            <a:pPr indent="0" lvl="0" marL="0" rtl="0" algn="l">
              <a:lnSpc>
                <a:spcPct val="100000"/>
              </a:lnSpc>
              <a:spcBef>
                <a:spcPts val="0"/>
              </a:spcBef>
              <a:spcAft>
                <a:spcPts val="0"/>
              </a:spcAft>
              <a:buSzPts val="1100"/>
              <a:buNone/>
            </a:pPr>
            <a:r>
              <a:rPr lang="ko-KR"/>
              <a:t>이 리브라는 올 6월에 백서 및 테스트넷을 공개했으며 2020년 상반기 출시 예정에 있습니다.</a:t>
            </a:r>
            <a:endParaRPr/>
          </a:p>
          <a:p>
            <a:pPr indent="0" lvl="0" marL="0" rtl="0" algn="l">
              <a:lnSpc>
                <a:spcPct val="100000"/>
              </a:lnSpc>
              <a:spcBef>
                <a:spcPts val="0"/>
              </a:spcBef>
              <a:spcAft>
                <a:spcPts val="0"/>
              </a:spcAft>
              <a:buSzPts val="1100"/>
              <a:buNone/>
            </a:pPr>
            <a:r>
              <a:rPr lang="ko-KR"/>
              <a:t>참고로 저희가 공모전 기획을 시작하는 단계인 10월 초 갑자기 메이져 업체들이 연합을 탈퇴하긴 했습니다만… 정식 출시 때까지 100여개 협력 업체를 목표로 한다고 합니다.</a:t>
            </a:r>
            <a:endParaRPr/>
          </a:p>
          <a:p>
            <a:pPr indent="0" lvl="0" marL="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a:p>
            <a:pPr indent="0" lvl="0" marL="0" rtl="0" algn="l">
              <a:lnSpc>
                <a:spcPct val="100000"/>
              </a:lnSpc>
              <a:spcBef>
                <a:spcPts val="0"/>
              </a:spcBef>
              <a:spcAft>
                <a:spcPts val="0"/>
              </a:spcAft>
              <a:buSzPts val="1100"/>
              <a:buNone/>
            </a:pPr>
            <a:r>
              <a:rPr b="0" i="0" lang="ko-KR" sz="1100" u="none" cap="none" strike="noStrike">
                <a:solidFill>
                  <a:srgbClr val="000000"/>
                </a:solidFill>
                <a:latin typeface="Arial"/>
                <a:ea typeface="Arial"/>
                <a:cs typeface="Arial"/>
                <a:sym typeface="Arial"/>
              </a:rPr>
              <a:t>그런데, 투자 아닌 투기로 얼룩진 그리고 실제 화폐 가치로서 의구심에 둘러 쌓인 암호화 화폐, 사실 리브라도 암호화 화폐입니다.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7"/>
          <p:cNvSpPr/>
          <p:nvPr/>
        </p:nvSpPr>
        <p:spPr>
          <a:xfrm>
            <a:off x="80700" y="3534800"/>
            <a:ext cx="8982600" cy="3215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7"/>
          <p:cNvSpPr txBox="1"/>
          <p:nvPr>
            <p:ph type="ctrTitle"/>
          </p:nvPr>
        </p:nvSpPr>
        <p:spPr>
          <a:xfrm>
            <a:off x="485875" y="352633"/>
            <a:ext cx="8183700" cy="196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12" name="Google Shape;12;p27"/>
          <p:cNvSpPr txBox="1"/>
          <p:nvPr>
            <p:ph idx="1" type="subTitle"/>
          </p:nvPr>
        </p:nvSpPr>
        <p:spPr>
          <a:xfrm>
            <a:off x="485875" y="2317433"/>
            <a:ext cx="8183700" cy="114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3" name="Google Shape;13;p27"/>
          <p:cNvSpPr txBox="1"/>
          <p:nvPr>
            <p:ph idx="12" type="sldNum"/>
          </p:nvPr>
        </p:nvSpPr>
        <p:spPr>
          <a:xfrm>
            <a:off x="8497999" y="6251679"/>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6" name="Shape 46"/>
        <p:cNvGrpSpPr/>
        <p:nvPr/>
      </p:nvGrpSpPr>
      <p:grpSpPr>
        <a:xfrm>
          <a:off x="0" y="0"/>
          <a:ext cx="0" cy="0"/>
          <a:chOff x="0" y="0"/>
          <a:chExt cx="0" cy="0"/>
        </a:xfrm>
      </p:grpSpPr>
      <p:sp>
        <p:nvSpPr>
          <p:cNvPr id="47" name="Google Shape;47;p36"/>
          <p:cNvSpPr txBox="1"/>
          <p:nvPr>
            <p:ph type="title"/>
          </p:nvPr>
        </p:nvSpPr>
        <p:spPr>
          <a:xfrm>
            <a:off x="311700" y="740800"/>
            <a:ext cx="2808000" cy="100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8" name="Google Shape;48;p36"/>
          <p:cNvSpPr txBox="1"/>
          <p:nvPr>
            <p:ph idx="1" type="body"/>
          </p:nvPr>
        </p:nvSpPr>
        <p:spPr>
          <a:xfrm>
            <a:off x="311700" y="1852800"/>
            <a:ext cx="2808000" cy="42393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9" name="Google Shape;49;p36"/>
          <p:cNvSpPr txBox="1"/>
          <p:nvPr>
            <p:ph idx="12" type="sldNum"/>
          </p:nvPr>
        </p:nvSpPr>
        <p:spPr>
          <a:xfrm>
            <a:off x="8497999" y="6251679"/>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2"/>
        </a:solidFill>
      </p:bgPr>
    </p:bg>
    <p:spTree>
      <p:nvGrpSpPr>
        <p:cNvPr id="50" name="Shape 50"/>
        <p:cNvGrpSpPr/>
        <p:nvPr/>
      </p:nvGrpSpPr>
      <p:grpSpPr>
        <a:xfrm>
          <a:off x="0" y="0"/>
          <a:ext cx="0" cy="0"/>
          <a:chOff x="0" y="0"/>
          <a:chExt cx="0" cy="0"/>
        </a:xfrm>
      </p:grpSpPr>
      <p:sp>
        <p:nvSpPr>
          <p:cNvPr id="51" name="Google Shape;51;p37"/>
          <p:cNvSpPr txBox="1"/>
          <p:nvPr>
            <p:ph type="title"/>
          </p:nvPr>
        </p:nvSpPr>
        <p:spPr>
          <a:xfrm>
            <a:off x="490250" y="701800"/>
            <a:ext cx="5604000" cy="545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52" name="Google Shape;52;p37"/>
          <p:cNvSpPr txBox="1"/>
          <p:nvPr>
            <p:ph idx="12" type="sldNum"/>
          </p:nvPr>
        </p:nvSpPr>
        <p:spPr>
          <a:xfrm>
            <a:off x="8497999" y="6251679"/>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4" name="Shape 14"/>
        <p:cNvGrpSpPr/>
        <p:nvPr/>
      </p:nvGrpSpPr>
      <p:grpSpPr>
        <a:xfrm>
          <a:off x="0" y="0"/>
          <a:ext cx="0" cy="0"/>
          <a:chOff x="0" y="0"/>
          <a:chExt cx="0" cy="0"/>
        </a:xfrm>
      </p:grpSpPr>
      <p:sp>
        <p:nvSpPr>
          <p:cNvPr id="15" name="Google Shape;15;p28"/>
          <p:cNvSpPr txBox="1"/>
          <p:nvPr>
            <p:ph idx="1" type="body"/>
          </p:nvPr>
        </p:nvSpPr>
        <p:spPr>
          <a:xfrm>
            <a:off x="311700" y="5640767"/>
            <a:ext cx="5998800" cy="80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None/>
              <a:defRPr sz="2100"/>
            </a:lvl1pPr>
          </a:lstStyle>
          <a:p/>
        </p:txBody>
      </p:sp>
      <p:sp>
        <p:nvSpPr>
          <p:cNvPr id="16" name="Google Shape;16;p28"/>
          <p:cNvSpPr txBox="1"/>
          <p:nvPr>
            <p:ph idx="12" type="sldNum"/>
          </p:nvPr>
        </p:nvSpPr>
        <p:spPr>
          <a:xfrm>
            <a:off x="8497999" y="6251679"/>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7" name="Shape 17"/>
        <p:cNvGrpSpPr/>
        <p:nvPr/>
      </p:nvGrpSpPr>
      <p:grpSpPr>
        <a:xfrm>
          <a:off x="0" y="0"/>
          <a:ext cx="0" cy="0"/>
          <a:chOff x="0" y="0"/>
          <a:chExt cx="0" cy="0"/>
        </a:xfrm>
      </p:grpSpPr>
      <p:sp>
        <p:nvSpPr>
          <p:cNvPr id="18" name="Google Shape;18;p29"/>
          <p:cNvSpPr/>
          <p:nvPr/>
        </p:nvSpPr>
        <p:spPr>
          <a:xfrm>
            <a:off x="80700" y="3534800"/>
            <a:ext cx="8982600" cy="3215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9"/>
          <p:cNvSpPr txBox="1"/>
          <p:nvPr>
            <p:ph hasCustomPrompt="1" type="title"/>
          </p:nvPr>
        </p:nvSpPr>
        <p:spPr>
          <a:xfrm>
            <a:off x="311700" y="990668"/>
            <a:ext cx="8520600" cy="2675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lnSpc>
                <a:spcPct val="100000"/>
              </a:lnSpc>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lnSpc>
                <a:spcPct val="100000"/>
              </a:lnSpc>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lnSpc>
                <a:spcPct val="100000"/>
              </a:lnSpc>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lnSpc>
                <a:spcPct val="100000"/>
              </a:lnSpc>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lnSpc>
                <a:spcPct val="100000"/>
              </a:lnSpc>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lnSpc>
                <a:spcPct val="100000"/>
              </a:lnSpc>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lnSpc>
                <a:spcPct val="100000"/>
              </a:lnSpc>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lnSpc>
                <a:spcPct val="100000"/>
              </a:lnSpc>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20" name="Google Shape;20;p29"/>
          <p:cNvSpPr txBox="1"/>
          <p:nvPr>
            <p:ph idx="1" type="body"/>
          </p:nvPr>
        </p:nvSpPr>
        <p:spPr>
          <a:xfrm>
            <a:off x="311700" y="3793576"/>
            <a:ext cx="8520600" cy="17343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1600"/>
              </a:spcBef>
              <a:spcAft>
                <a:spcPts val="0"/>
              </a:spcAft>
              <a:buClr>
                <a:schemeClr val="lt1"/>
              </a:buClr>
              <a:buSzPts val="1400"/>
              <a:buChar char="○"/>
              <a:defRPr>
                <a:solidFill>
                  <a:schemeClr val="lt1"/>
                </a:solidFill>
              </a:defRPr>
            </a:lvl2pPr>
            <a:lvl3pPr indent="-317500" lvl="2" marL="1371600" algn="ctr">
              <a:lnSpc>
                <a:spcPct val="115000"/>
              </a:lnSpc>
              <a:spcBef>
                <a:spcPts val="1600"/>
              </a:spcBef>
              <a:spcAft>
                <a:spcPts val="0"/>
              </a:spcAft>
              <a:buClr>
                <a:schemeClr val="lt1"/>
              </a:buClr>
              <a:buSzPts val="1400"/>
              <a:buChar char="■"/>
              <a:defRPr>
                <a:solidFill>
                  <a:schemeClr val="lt1"/>
                </a:solidFill>
              </a:defRPr>
            </a:lvl3pPr>
            <a:lvl4pPr indent="-317500" lvl="3" marL="1828800" algn="ctr">
              <a:lnSpc>
                <a:spcPct val="115000"/>
              </a:lnSpc>
              <a:spcBef>
                <a:spcPts val="1600"/>
              </a:spcBef>
              <a:spcAft>
                <a:spcPts val="0"/>
              </a:spcAft>
              <a:buClr>
                <a:schemeClr val="lt1"/>
              </a:buClr>
              <a:buSzPts val="1400"/>
              <a:buChar char="●"/>
              <a:defRPr>
                <a:solidFill>
                  <a:schemeClr val="lt1"/>
                </a:solidFill>
              </a:defRPr>
            </a:lvl4pPr>
            <a:lvl5pPr indent="-317500" lvl="4" marL="2286000" algn="ctr">
              <a:lnSpc>
                <a:spcPct val="115000"/>
              </a:lnSpc>
              <a:spcBef>
                <a:spcPts val="1600"/>
              </a:spcBef>
              <a:spcAft>
                <a:spcPts val="0"/>
              </a:spcAft>
              <a:buClr>
                <a:schemeClr val="lt1"/>
              </a:buClr>
              <a:buSzPts val="1400"/>
              <a:buChar char="○"/>
              <a:defRPr>
                <a:solidFill>
                  <a:schemeClr val="lt1"/>
                </a:solidFill>
              </a:defRPr>
            </a:lvl5pPr>
            <a:lvl6pPr indent="-317500" lvl="5" marL="2743200" algn="ctr">
              <a:lnSpc>
                <a:spcPct val="115000"/>
              </a:lnSpc>
              <a:spcBef>
                <a:spcPts val="1600"/>
              </a:spcBef>
              <a:spcAft>
                <a:spcPts val="0"/>
              </a:spcAft>
              <a:buClr>
                <a:schemeClr val="lt1"/>
              </a:buClr>
              <a:buSzPts val="1400"/>
              <a:buChar char="■"/>
              <a:defRPr>
                <a:solidFill>
                  <a:schemeClr val="lt1"/>
                </a:solidFill>
              </a:defRPr>
            </a:lvl6pPr>
            <a:lvl7pPr indent="-317500" lvl="6" marL="3200400" algn="ctr">
              <a:lnSpc>
                <a:spcPct val="115000"/>
              </a:lnSpc>
              <a:spcBef>
                <a:spcPts val="1600"/>
              </a:spcBef>
              <a:spcAft>
                <a:spcPts val="0"/>
              </a:spcAft>
              <a:buClr>
                <a:schemeClr val="lt1"/>
              </a:buClr>
              <a:buSzPts val="1400"/>
              <a:buChar char="●"/>
              <a:defRPr>
                <a:solidFill>
                  <a:schemeClr val="lt1"/>
                </a:solidFill>
              </a:defRPr>
            </a:lvl7pPr>
            <a:lvl8pPr indent="-317500" lvl="7" marL="3657600" algn="ctr">
              <a:lnSpc>
                <a:spcPct val="115000"/>
              </a:lnSpc>
              <a:spcBef>
                <a:spcPts val="1600"/>
              </a:spcBef>
              <a:spcAft>
                <a:spcPts val="0"/>
              </a:spcAft>
              <a:buClr>
                <a:schemeClr val="lt1"/>
              </a:buClr>
              <a:buSzPts val="1400"/>
              <a:buChar char="○"/>
              <a:defRPr>
                <a:solidFill>
                  <a:schemeClr val="lt1"/>
                </a:solidFill>
              </a:defRPr>
            </a:lvl8pPr>
            <a:lvl9pPr indent="-317500" lvl="8" marL="4114800" algn="ctr">
              <a:lnSpc>
                <a:spcPct val="115000"/>
              </a:lnSpc>
              <a:spcBef>
                <a:spcPts val="1600"/>
              </a:spcBef>
              <a:spcAft>
                <a:spcPts val="1600"/>
              </a:spcAft>
              <a:buClr>
                <a:schemeClr val="lt1"/>
              </a:buClr>
              <a:buSzPts val="1400"/>
              <a:buChar char="■"/>
              <a:defRPr>
                <a:solidFill>
                  <a:schemeClr val="lt1"/>
                </a:solidFill>
              </a:defRPr>
            </a:lvl9pPr>
          </a:lstStyle>
          <a:p/>
        </p:txBody>
      </p:sp>
      <p:sp>
        <p:nvSpPr>
          <p:cNvPr id="21" name="Google Shape;21;p29"/>
          <p:cNvSpPr txBox="1"/>
          <p:nvPr>
            <p:ph idx="12" type="sldNum"/>
          </p:nvPr>
        </p:nvSpPr>
        <p:spPr>
          <a:xfrm>
            <a:off x="8497999" y="6251679"/>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2" name="Shape 22"/>
        <p:cNvGrpSpPr/>
        <p:nvPr/>
      </p:nvGrpSpPr>
      <p:grpSpPr>
        <a:xfrm>
          <a:off x="0" y="0"/>
          <a:ext cx="0" cy="0"/>
          <a:chOff x="0" y="0"/>
          <a:chExt cx="0" cy="0"/>
        </a:xfrm>
      </p:grpSpPr>
      <p:sp>
        <p:nvSpPr>
          <p:cNvPr id="23" name="Google Shape;23;p30"/>
          <p:cNvSpPr txBox="1"/>
          <p:nvPr>
            <p:ph type="title"/>
          </p:nvPr>
        </p:nvSpPr>
        <p:spPr>
          <a:xfrm>
            <a:off x="311700" y="593367"/>
            <a:ext cx="8520600" cy="831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4" name="Google Shape;24;p30"/>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5" name="Google Shape;25;p30"/>
          <p:cNvSpPr txBox="1"/>
          <p:nvPr>
            <p:ph idx="12" type="sldNum"/>
          </p:nvPr>
        </p:nvSpPr>
        <p:spPr>
          <a:xfrm>
            <a:off x="8497999" y="6251679"/>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6" name="Shape 26"/>
        <p:cNvGrpSpPr/>
        <p:nvPr/>
      </p:nvGrpSpPr>
      <p:grpSpPr>
        <a:xfrm>
          <a:off x="0" y="0"/>
          <a:ext cx="0" cy="0"/>
          <a:chOff x="0" y="0"/>
          <a:chExt cx="0" cy="0"/>
        </a:xfrm>
      </p:grpSpPr>
      <p:sp>
        <p:nvSpPr>
          <p:cNvPr id="27" name="Google Shape;27;p31"/>
          <p:cNvSpPr txBox="1"/>
          <p:nvPr>
            <p:ph idx="12" type="sldNum"/>
          </p:nvPr>
        </p:nvSpPr>
        <p:spPr>
          <a:xfrm>
            <a:off x="8497999" y="6251679"/>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28" name="Shape 28"/>
        <p:cNvGrpSpPr/>
        <p:nvPr/>
      </p:nvGrpSpPr>
      <p:grpSpPr>
        <a:xfrm>
          <a:off x="0" y="0"/>
          <a:ext cx="0" cy="0"/>
          <a:chOff x="0" y="0"/>
          <a:chExt cx="0" cy="0"/>
        </a:xfrm>
      </p:grpSpPr>
      <p:sp>
        <p:nvSpPr>
          <p:cNvPr id="29" name="Google Shape;29;p32"/>
          <p:cNvSpPr/>
          <p:nvPr/>
        </p:nvSpPr>
        <p:spPr>
          <a:xfrm>
            <a:off x="4636800" y="107600"/>
            <a:ext cx="4426500" cy="6642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32"/>
          <p:cNvSpPr txBox="1"/>
          <p:nvPr>
            <p:ph type="title"/>
          </p:nvPr>
        </p:nvSpPr>
        <p:spPr>
          <a:xfrm>
            <a:off x="265500" y="1575600"/>
            <a:ext cx="4045200" cy="2044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31" name="Google Shape;31;p32"/>
          <p:cNvSpPr txBox="1"/>
          <p:nvPr>
            <p:ph idx="1" type="subTitle"/>
          </p:nvPr>
        </p:nvSpPr>
        <p:spPr>
          <a:xfrm>
            <a:off x="265500" y="3692001"/>
            <a:ext cx="4045200" cy="1794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2" name="Google Shape;32;p32"/>
          <p:cNvSpPr txBox="1"/>
          <p:nvPr>
            <p:ph idx="2" type="body"/>
          </p:nvPr>
        </p:nvSpPr>
        <p:spPr>
          <a:xfrm>
            <a:off x="4939500" y="965600"/>
            <a:ext cx="3837000" cy="49269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33" name="Google Shape;33;p32"/>
          <p:cNvSpPr txBox="1"/>
          <p:nvPr>
            <p:ph idx="12" type="sldNum"/>
          </p:nvPr>
        </p:nvSpPr>
        <p:spPr>
          <a:xfrm>
            <a:off x="8497999" y="6251679"/>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4" name="Shape 34"/>
        <p:cNvGrpSpPr/>
        <p:nvPr/>
      </p:nvGrpSpPr>
      <p:grpSpPr>
        <a:xfrm>
          <a:off x="0" y="0"/>
          <a:ext cx="0" cy="0"/>
          <a:chOff x="0" y="0"/>
          <a:chExt cx="0" cy="0"/>
        </a:xfrm>
      </p:grpSpPr>
      <p:sp>
        <p:nvSpPr>
          <p:cNvPr id="35" name="Google Shape;35;p33"/>
          <p:cNvSpPr/>
          <p:nvPr/>
        </p:nvSpPr>
        <p:spPr>
          <a:xfrm>
            <a:off x="80700" y="3534800"/>
            <a:ext cx="8982600" cy="3215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33"/>
          <p:cNvSpPr txBox="1"/>
          <p:nvPr>
            <p:ph type="title"/>
          </p:nvPr>
        </p:nvSpPr>
        <p:spPr>
          <a:xfrm>
            <a:off x="485875" y="2286000"/>
            <a:ext cx="8183700" cy="1047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37" name="Google Shape;37;p33"/>
          <p:cNvSpPr txBox="1"/>
          <p:nvPr>
            <p:ph idx="12" type="sldNum"/>
          </p:nvPr>
        </p:nvSpPr>
        <p:spPr>
          <a:xfrm>
            <a:off x="8497999" y="6251679"/>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8" name="Shape 38"/>
        <p:cNvGrpSpPr/>
        <p:nvPr/>
      </p:nvGrpSpPr>
      <p:grpSpPr>
        <a:xfrm>
          <a:off x="0" y="0"/>
          <a:ext cx="0" cy="0"/>
          <a:chOff x="0" y="0"/>
          <a:chExt cx="0" cy="0"/>
        </a:xfrm>
      </p:grpSpPr>
      <p:sp>
        <p:nvSpPr>
          <p:cNvPr id="39" name="Google Shape;39;p34"/>
          <p:cNvSpPr txBox="1"/>
          <p:nvPr>
            <p:ph type="title"/>
          </p:nvPr>
        </p:nvSpPr>
        <p:spPr>
          <a:xfrm>
            <a:off x="311700" y="593367"/>
            <a:ext cx="8520600" cy="831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0" name="Google Shape;40;p34"/>
          <p:cNvSpPr txBox="1"/>
          <p:nvPr>
            <p:ph idx="1" type="body"/>
          </p:nvPr>
        </p:nvSpPr>
        <p:spPr>
          <a:xfrm>
            <a:off x="311700" y="1536633"/>
            <a:ext cx="3999900" cy="4555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1" name="Google Shape;41;p34"/>
          <p:cNvSpPr txBox="1"/>
          <p:nvPr>
            <p:ph idx="2" type="body"/>
          </p:nvPr>
        </p:nvSpPr>
        <p:spPr>
          <a:xfrm>
            <a:off x="4832400" y="1536633"/>
            <a:ext cx="3999900" cy="4555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2" name="Google Shape;42;p34"/>
          <p:cNvSpPr txBox="1"/>
          <p:nvPr>
            <p:ph idx="12" type="sldNum"/>
          </p:nvPr>
        </p:nvSpPr>
        <p:spPr>
          <a:xfrm>
            <a:off x="8497999" y="6251679"/>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3" name="Shape 43"/>
        <p:cNvGrpSpPr/>
        <p:nvPr/>
      </p:nvGrpSpPr>
      <p:grpSpPr>
        <a:xfrm>
          <a:off x="0" y="0"/>
          <a:ext cx="0" cy="0"/>
          <a:chOff x="0" y="0"/>
          <a:chExt cx="0" cy="0"/>
        </a:xfrm>
      </p:grpSpPr>
      <p:sp>
        <p:nvSpPr>
          <p:cNvPr id="44" name="Google Shape;44;p35"/>
          <p:cNvSpPr txBox="1"/>
          <p:nvPr>
            <p:ph type="title"/>
          </p:nvPr>
        </p:nvSpPr>
        <p:spPr>
          <a:xfrm>
            <a:off x="311700" y="593367"/>
            <a:ext cx="8520600" cy="831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5" name="Google Shape;45;p35"/>
          <p:cNvSpPr txBox="1"/>
          <p:nvPr>
            <p:ph idx="12" type="sldNum"/>
          </p:nvPr>
        </p:nvSpPr>
        <p:spPr>
          <a:xfrm>
            <a:off x="8497999" y="6251679"/>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lum">
    <p:bg>
      <p:bgPr>
        <a:solidFill>
          <a:schemeClr val="lt1"/>
        </a:solidFill>
      </p:bgPr>
    </p:bg>
    <p:spTree>
      <p:nvGrpSpPr>
        <p:cNvPr id="5" name="Shape 5"/>
        <p:cNvGrpSpPr/>
        <p:nvPr/>
      </p:nvGrpSpPr>
      <p:grpSpPr>
        <a:xfrm>
          <a:off x="0" y="0"/>
          <a:ext cx="0" cy="0"/>
          <a:chOff x="0" y="0"/>
          <a:chExt cx="0" cy="0"/>
        </a:xfrm>
      </p:grpSpPr>
      <p:sp>
        <p:nvSpPr>
          <p:cNvPr id="6" name="Google Shape;6;p26"/>
          <p:cNvSpPr txBox="1"/>
          <p:nvPr>
            <p:ph type="title"/>
          </p:nvPr>
        </p:nvSpPr>
        <p:spPr>
          <a:xfrm>
            <a:off x="311700" y="593367"/>
            <a:ext cx="8520600" cy="831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9pPr>
          </a:lstStyle>
          <a:p/>
        </p:txBody>
      </p:sp>
      <p:sp>
        <p:nvSpPr>
          <p:cNvPr id="7" name="Google Shape;7;p26"/>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Source Sans Pro"/>
              <a:buChar char="●"/>
              <a:defRPr b="0" i="0" sz="1800" u="none" cap="none" strike="noStrike">
                <a:solidFill>
                  <a:schemeClr val="lt2"/>
                </a:solidFill>
                <a:latin typeface="Source Sans Pro"/>
                <a:ea typeface="Source Sans Pro"/>
                <a:cs typeface="Source Sans Pro"/>
                <a:sym typeface="Source Sans Pro"/>
              </a:defRPr>
            </a:lvl1pPr>
            <a:lvl2pPr indent="-317500" lvl="1" marL="914400" marR="0" rtl="0" algn="l">
              <a:lnSpc>
                <a:spcPct val="115000"/>
              </a:lnSpc>
              <a:spcBef>
                <a:spcPts val="1600"/>
              </a:spcBef>
              <a:spcAft>
                <a:spcPts val="0"/>
              </a:spcAft>
              <a:buClr>
                <a:schemeClr val="lt2"/>
              </a:buClr>
              <a:buSzPts val="1400"/>
              <a:buFont typeface="Source Sans Pro"/>
              <a:buChar char="○"/>
              <a:defRPr b="0" i="0" sz="1400" u="none" cap="none" strike="noStrike">
                <a:solidFill>
                  <a:schemeClr val="lt2"/>
                </a:solidFill>
                <a:latin typeface="Source Sans Pro"/>
                <a:ea typeface="Source Sans Pro"/>
                <a:cs typeface="Source Sans Pro"/>
                <a:sym typeface="Source Sans Pro"/>
              </a:defRPr>
            </a:lvl2pPr>
            <a:lvl3pPr indent="-317500" lvl="2" marL="1371600" marR="0" rtl="0" algn="l">
              <a:lnSpc>
                <a:spcPct val="115000"/>
              </a:lnSpc>
              <a:spcBef>
                <a:spcPts val="1600"/>
              </a:spcBef>
              <a:spcAft>
                <a:spcPts val="0"/>
              </a:spcAft>
              <a:buClr>
                <a:schemeClr val="lt2"/>
              </a:buClr>
              <a:buSzPts val="1400"/>
              <a:buFont typeface="Source Sans Pro"/>
              <a:buChar char="■"/>
              <a:defRPr b="0" i="0" sz="1400" u="none" cap="none" strike="noStrike">
                <a:solidFill>
                  <a:schemeClr val="lt2"/>
                </a:solidFill>
                <a:latin typeface="Source Sans Pro"/>
                <a:ea typeface="Source Sans Pro"/>
                <a:cs typeface="Source Sans Pro"/>
                <a:sym typeface="Source Sans Pro"/>
              </a:defRPr>
            </a:lvl3pPr>
            <a:lvl4pPr indent="-317500" lvl="3" marL="1828800" marR="0" rtl="0" algn="l">
              <a:lnSpc>
                <a:spcPct val="115000"/>
              </a:lnSpc>
              <a:spcBef>
                <a:spcPts val="1600"/>
              </a:spcBef>
              <a:spcAft>
                <a:spcPts val="0"/>
              </a:spcAft>
              <a:buClr>
                <a:schemeClr val="lt2"/>
              </a:buClr>
              <a:buSzPts val="1400"/>
              <a:buFont typeface="Source Sans Pro"/>
              <a:buChar char="●"/>
              <a:defRPr b="0" i="0" sz="1400" u="none" cap="none" strike="noStrike">
                <a:solidFill>
                  <a:schemeClr val="lt2"/>
                </a:solidFill>
                <a:latin typeface="Source Sans Pro"/>
                <a:ea typeface="Source Sans Pro"/>
                <a:cs typeface="Source Sans Pro"/>
                <a:sym typeface="Source Sans Pro"/>
              </a:defRPr>
            </a:lvl4pPr>
            <a:lvl5pPr indent="-317500" lvl="4" marL="2286000" marR="0" rtl="0" algn="l">
              <a:lnSpc>
                <a:spcPct val="115000"/>
              </a:lnSpc>
              <a:spcBef>
                <a:spcPts val="1600"/>
              </a:spcBef>
              <a:spcAft>
                <a:spcPts val="0"/>
              </a:spcAft>
              <a:buClr>
                <a:schemeClr val="lt2"/>
              </a:buClr>
              <a:buSzPts val="1400"/>
              <a:buFont typeface="Source Sans Pro"/>
              <a:buChar char="○"/>
              <a:defRPr b="0" i="0" sz="1400" u="none" cap="none" strike="noStrike">
                <a:solidFill>
                  <a:schemeClr val="lt2"/>
                </a:solidFill>
                <a:latin typeface="Source Sans Pro"/>
                <a:ea typeface="Source Sans Pro"/>
                <a:cs typeface="Source Sans Pro"/>
                <a:sym typeface="Source Sans Pro"/>
              </a:defRPr>
            </a:lvl5pPr>
            <a:lvl6pPr indent="-317500" lvl="5" marL="2743200" marR="0" rtl="0" algn="l">
              <a:lnSpc>
                <a:spcPct val="115000"/>
              </a:lnSpc>
              <a:spcBef>
                <a:spcPts val="1600"/>
              </a:spcBef>
              <a:spcAft>
                <a:spcPts val="0"/>
              </a:spcAft>
              <a:buClr>
                <a:schemeClr val="lt2"/>
              </a:buClr>
              <a:buSzPts val="1400"/>
              <a:buFont typeface="Source Sans Pro"/>
              <a:buChar char="■"/>
              <a:defRPr b="0" i="0" sz="1400" u="none" cap="none" strike="noStrike">
                <a:solidFill>
                  <a:schemeClr val="lt2"/>
                </a:solidFill>
                <a:latin typeface="Source Sans Pro"/>
                <a:ea typeface="Source Sans Pro"/>
                <a:cs typeface="Source Sans Pro"/>
                <a:sym typeface="Source Sans Pro"/>
              </a:defRPr>
            </a:lvl6pPr>
            <a:lvl7pPr indent="-317500" lvl="6" marL="3200400" marR="0" rtl="0" algn="l">
              <a:lnSpc>
                <a:spcPct val="115000"/>
              </a:lnSpc>
              <a:spcBef>
                <a:spcPts val="1600"/>
              </a:spcBef>
              <a:spcAft>
                <a:spcPts val="0"/>
              </a:spcAft>
              <a:buClr>
                <a:schemeClr val="lt2"/>
              </a:buClr>
              <a:buSzPts val="1400"/>
              <a:buFont typeface="Source Sans Pro"/>
              <a:buChar char="●"/>
              <a:defRPr b="0" i="0" sz="1400" u="none" cap="none" strike="noStrike">
                <a:solidFill>
                  <a:schemeClr val="lt2"/>
                </a:solidFill>
                <a:latin typeface="Source Sans Pro"/>
                <a:ea typeface="Source Sans Pro"/>
                <a:cs typeface="Source Sans Pro"/>
                <a:sym typeface="Source Sans Pro"/>
              </a:defRPr>
            </a:lvl7pPr>
            <a:lvl8pPr indent="-317500" lvl="7" marL="3657600" marR="0" rtl="0" algn="l">
              <a:lnSpc>
                <a:spcPct val="115000"/>
              </a:lnSpc>
              <a:spcBef>
                <a:spcPts val="1600"/>
              </a:spcBef>
              <a:spcAft>
                <a:spcPts val="0"/>
              </a:spcAft>
              <a:buClr>
                <a:schemeClr val="lt2"/>
              </a:buClr>
              <a:buSzPts val="1400"/>
              <a:buFont typeface="Source Sans Pro"/>
              <a:buChar char="○"/>
              <a:defRPr b="0" i="0" sz="1400" u="none" cap="none" strike="noStrike">
                <a:solidFill>
                  <a:schemeClr val="lt2"/>
                </a:solidFill>
                <a:latin typeface="Source Sans Pro"/>
                <a:ea typeface="Source Sans Pro"/>
                <a:cs typeface="Source Sans Pro"/>
                <a:sym typeface="Source Sans Pro"/>
              </a:defRPr>
            </a:lvl8pPr>
            <a:lvl9pPr indent="-317500" lvl="8" marL="4114800" marR="0" rtl="0" algn="l">
              <a:lnSpc>
                <a:spcPct val="115000"/>
              </a:lnSpc>
              <a:spcBef>
                <a:spcPts val="1600"/>
              </a:spcBef>
              <a:spcAft>
                <a:spcPts val="1600"/>
              </a:spcAft>
              <a:buClr>
                <a:schemeClr val="lt2"/>
              </a:buClr>
              <a:buSzPts val="1400"/>
              <a:buFont typeface="Source Sans Pro"/>
              <a:buChar char="■"/>
              <a:defRPr b="0" i="0" sz="1400" u="none" cap="none" strike="noStrike">
                <a:solidFill>
                  <a:schemeClr val="lt2"/>
                </a:solidFill>
                <a:latin typeface="Source Sans Pro"/>
                <a:ea typeface="Source Sans Pro"/>
                <a:cs typeface="Source Sans Pro"/>
                <a:sym typeface="Source Sans Pro"/>
              </a:defRPr>
            </a:lvl9pPr>
          </a:lstStyle>
          <a:p/>
        </p:txBody>
      </p:sp>
      <p:sp>
        <p:nvSpPr>
          <p:cNvPr id="8" name="Google Shape;8;p26"/>
          <p:cNvSpPr txBox="1"/>
          <p:nvPr>
            <p:ph idx="12" type="sldNum"/>
          </p:nvPr>
        </p:nvSpPr>
        <p:spPr>
          <a:xfrm>
            <a:off x="8497999" y="6251679"/>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22.png"/><Relationship Id="rId6" Type="http://schemas.openxmlformats.org/officeDocument/2006/relationships/image" Target="../media/image1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32.png"/><Relationship Id="rId6" Type="http://schemas.openxmlformats.org/officeDocument/2006/relationships/image" Target="../media/image20.png"/><Relationship Id="rId7"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30.png"/><Relationship Id="rId10" Type="http://schemas.openxmlformats.org/officeDocument/2006/relationships/image" Target="../media/image31.png"/><Relationship Id="rId9" Type="http://schemas.openxmlformats.org/officeDocument/2006/relationships/image" Target="../media/image32.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8.png"/><Relationship Id="rId8"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7.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6.png"/><Relationship Id="rId4" Type="http://schemas.openxmlformats.org/officeDocument/2006/relationships/image" Target="../media/image14.png"/><Relationship Id="rId5" Type="http://schemas.openxmlformats.org/officeDocument/2006/relationships/image" Target="../media/image3.png"/><Relationship Id="rId6" Type="http://schemas.openxmlformats.org/officeDocument/2006/relationships/image" Target="../media/image8.png"/><Relationship Id="rId7"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6.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image" Target="../media/image4.png"/><Relationship Id="rId5" Type="http://schemas.openxmlformats.org/officeDocument/2006/relationships/image" Target="../media/image13.jpg"/><Relationship Id="rId6"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4.png"/><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 name="Shape 56"/>
        <p:cNvGrpSpPr/>
        <p:nvPr/>
      </p:nvGrpSpPr>
      <p:grpSpPr>
        <a:xfrm>
          <a:off x="0" y="0"/>
          <a:ext cx="0" cy="0"/>
          <a:chOff x="0" y="0"/>
          <a:chExt cx="0" cy="0"/>
        </a:xfrm>
      </p:grpSpPr>
      <p:sp>
        <p:nvSpPr>
          <p:cNvPr id="57" name="Google Shape;57;p1"/>
          <p:cNvSpPr txBox="1"/>
          <p:nvPr/>
        </p:nvSpPr>
        <p:spPr>
          <a:xfrm>
            <a:off x="3219150" y="1979800"/>
            <a:ext cx="6842100" cy="106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ource Sans Pro"/>
              <a:ea typeface="Source Sans Pro"/>
              <a:cs typeface="Source Sans Pro"/>
              <a:sym typeface="Source Sans Pro"/>
            </a:endParaRPr>
          </a:p>
        </p:txBody>
      </p:sp>
      <p:sp>
        <p:nvSpPr>
          <p:cNvPr id="58" name="Google Shape;58;p1"/>
          <p:cNvSpPr txBox="1"/>
          <p:nvPr/>
        </p:nvSpPr>
        <p:spPr>
          <a:xfrm>
            <a:off x="3648450" y="4703850"/>
            <a:ext cx="1847100" cy="106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0"/>
              <a:buFont typeface="Arial"/>
              <a:buNone/>
            </a:pPr>
            <a:r>
              <a:rPr b="0" i="0" lang="ko-KR" sz="6000" u="none" cap="none" strike="noStrike">
                <a:solidFill>
                  <a:srgbClr val="FFFFFF"/>
                </a:solidFill>
                <a:latin typeface="Roboto"/>
                <a:ea typeface="Roboto"/>
                <a:cs typeface="Roboto"/>
                <a:sym typeface="Roboto"/>
              </a:rPr>
              <a:t>Intro</a:t>
            </a:r>
            <a:endParaRPr b="0" i="0" sz="6000" u="none" cap="none" strike="noStrike">
              <a:solidFill>
                <a:srgbClr val="FFFFFF"/>
              </a:solidFill>
              <a:latin typeface="Roboto"/>
              <a:ea typeface="Roboto"/>
              <a:cs typeface="Roboto"/>
              <a:sym typeface="Roboto"/>
            </a:endParaRPr>
          </a:p>
        </p:txBody>
      </p:sp>
      <p:pic>
        <p:nvPicPr>
          <p:cNvPr id="59" name="Google Shape;59;p1"/>
          <p:cNvPicPr preferRelativeResize="0"/>
          <p:nvPr/>
        </p:nvPicPr>
        <p:blipFill rotWithShape="1">
          <a:blip r:embed="rId3">
            <a:alphaModFix/>
          </a:blip>
          <a:srcRect b="0" l="0" r="0" t="0"/>
          <a:stretch/>
        </p:blipFill>
        <p:spPr>
          <a:xfrm>
            <a:off x="5482600" y="-4500"/>
            <a:ext cx="3509000" cy="3509000"/>
          </a:xfrm>
          <a:prstGeom prst="rect">
            <a:avLst/>
          </a:prstGeom>
          <a:noFill/>
          <a:ln>
            <a:noFill/>
          </a:ln>
        </p:spPr>
      </p:pic>
      <p:pic>
        <p:nvPicPr>
          <p:cNvPr id="60" name="Google Shape;60;p1"/>
          <p:cNvPicPr preferRelativeResize="0"/>
          <p:nvPr/>
        </p:nvPicPr>
        <p:blipFill rotWithShape="1">
          <a:blip r:embed="rId4">
            <a:alphaModFix/>
          </a:blip>
          <a:srcRect b="0" l="0" r="0" t="0"/>
          <a:stretch/>
        </p:blipFill>
        <p:spPr>
          <a:xfrm>
            <a:off x="93075" y="20000"/>
            <a:ext cx="3509000" cy="3509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pic>
        <p:nvPicPr>
          <p:cNvPr id="140" name="Google Shape;140;p10"/>
          <p:cNvPicPr preferRelativeResize="0"/>
          <p:nvPr/>
        </p:nvPicPr>
        <p:blipFill rotWithShape="1">
          <a:blip r:embed="rId3">
            <a:alphaModFix/>
          </a:blip>
          <a:srcRect b="0" l="0" r="0" t="0"/>
          <a:stretch/>
        </p:blipFill>
        <p:spPr>
          <a:xfrm>
            <a:off x="552938" y="1464738"/>
            <a:ext cx="8038123" cy="3928526"/>
          </a:xfrm>
          <a:prstGeom prst="rect">
            <a:avLst/>
          </a:prstGeom>
          <a:noFill/>
          <a:ln>
            <a:noFill/>
          </a:ln>
        </p:spPr>
      </p:pic>
      <p:pic>
        <p:nvPicPr>
          <p:cNvPr descr="Image result for bitcoin" id="141" name="Google Shape;141;p10"/>
          <p:cNvPicPr preferRelativeResize="0"/>
          <p:nvPr/>
        </p:nvPicPr>
        <p:blipFill rotWithShape="1">
          <a:blip r:embed="rId4">
            <a:alphaModFix amt="27000"/>
          </a:blip>
          <a:srcRect b="0" l="0" r="0" t="0"/>
          <a:stretch/>
        </p:blipFill>
        <p:spPr>
          <a:xfrm rot="-875235">
            <a:off x="3469920" y="2434242"/>
            <a:ext cx="1578676" cy="15786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pic>
        <p:nvPicPr>
          <p:cNvPr id="146" name="Google Shape;146;p11"/>
          <p:cNvPicPr preferRelativeResize="0"/>
          <p:nvPr/>
        </p:nvPicPr>
        <p:blipFill rotWithShape="1">
          <a:blip r:embed="rId3">
            <a:alphaModFix/>
          </a:blip>
          <a:srcRect b="0" l="0" r="0" t="0"/>
          <a:stretch/>
        </p:blipFill>
        <p:spPr>
          <a:xfrm>
            <a:off x="6381261" y="4198881"/>
            <a:ext cx="1227775" cy="1227775"/>
          </a:xfrm>
          <a:prstGeom prst="rect">
            <a:avLst/>
          </a:prstGeom>
          <a:noFill/>
          <a:ln>
            <a:noFill/>
          </a:ln>
        </p:spPr>
      </p:pic>
      <p:pic>
        <p:nvPicPr>
          <p:cNvPr id="147" name="Google Shape;147;p11"/>
          <p:cNvPicPr preferRelativeResize="0"/>
          <p:nvPr/>
        </p:nvPicPr>
        <p:blipFill rotWithShape="1">
          <a:blip r:embed="rId4">
            <a:alphaModFix/>
          </a:blip>
          <a:srcRect b="0" l="0" r="0" t="0"/>
          <a:stretch/>
        </p:blipFill>
        <p:spPr>
          <a:xfrm>
            <a:off x="6475995" y="1986444"/>
            <a:ext cx="818500" cy="687550"/>
          </a:xfrm>
          <a:prstGeom prst="rect">
            <a:avLst/>
          </a:prstGeom>
          <a:noFill/>
          <a:ln>
            <a:noFill/>
          </a:ln>
        </p:spPr>
      </p:pic>
      <p:cxnSp>
        <p:nvCxnSpPr>
          <p:cNvPr id="148" name="Google Shape;148;p11"/>
          <p:cNvCxnSpPr/>
          <p:nvPr/>
        </p:nvCxnSpPr>
        <p:spPr>
          <a:xfrm>
            <a:off x="7270634" y="3117381"/>
            <a:ext cx="0" cy="1081500"/>
          </a:xfrm>
          <a:prstGeom prst="straightConnector1">
            <a:avLst/>
          </a:prstGeom>
          <a:noFill/>
          <a:ln cap="flat" cmpd="sng" w="28575">
            <a:solidFill>
              <a:srgbClr val="FFFFFF"/>
            </a:solidFill>
            <a:prstDash val="dash"/>
            <a:round/>
            <a:headEnd len="sm" w="sm" type="none"/>
            <a:tailEnd len="lg" w="lg" type="stealth"/>
          </a:ln>
        </p:spPr>
      </p:cxnSp>
      <p:sp>
        <p:nvSpPr>
          <p:cNvPr descr="Gold Dollar PNG HD" id="149" name="Google Shape;149;p11"/>
          <p:cNvSpPr/>
          <p:nvPr/>
        </p:nvSpPr>
        <p:spPr>
          <a:xfrm>
            <a:off x="4419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Image result for dollar" id="150" name="Google Shape;150;p11"/>
          <p:cNvPicPr preferRelativeResize="0"/>
          <p:nvPr/>
        </p:nvPicPr>
        <p:blipFill rotWithShape="1">
          <a:blip r:embed="rId5">
            <a:alphaModFix/>
          </a:blip>
          <a:srcRect b="0" l="0" r="0" t="0"/>
          <a:stretch/>
        </p:blipFill>
        <p:spPr>
          <a:xfrm>
            <a:off x="600818" y="3948423"/>
            <a:ext cx="3454538" cy="1554542"/>
          </a:xfrm>
          <a:prstGeom prst="rect">
            <a:avLst/>
          </a:prstGeom>
          <a:noFill/>
          <a:ln>
            <a:noFill/>
          </a:ln>
        </p:spPr>
      </p:pic>
      <p:pic>
        <p:nvPicPr>
          <p:cNvPr descr="Image result for libra facebook" id="151" name="Google Shape;151;p11"/>
          <p:cNvPicPr preferRelativeResize="0"/>
          <p:nvPr/>
        </p:nvPicPr>
        <p:blipFill rotWithShape="1">
          <a:blip r:embed="rId6">
            <a:alphaModFix/>
          </a:blip>
          <a:srcRect b="0" l="0" r="0" t="0"/>
          <a:stretch/>
        </p:blipFill>
        <p:spPr>
          <a:xfrm>
            <a:off x="853217" y="1148198"/>
            <a:ext cx="3051208" cy="2290327"/>
          </a:xfrm>
          <a:prstGeom prst="rect">
            <a:avLst/>
          </a:prstGeom>
          <a:noFill/>
          <a:ln>
            <a:noFill/>
          </a:ln>
        </p:spPr>
      </p:pic>
      <p:sp>
        <p:nvSpPr>
          <p:cNvPr id="152" name="Google Shape;152;p11"/>
          <p:cNvSpPr txBox="1"/>
          <p:nvPr/>
        </p:nvSpPr>
        <p:spPr>
          <a:xfrm>
            <a:off x="5711687" y="2737315"/>
            <a:ext cx="234711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1400" u="none" cap="none" strike="noStrike">
                <a:solidFill>
                  <a:schemeClr val="lt1"/>
                </a:solidFill>
                <a:latin typeface="Arial"/>
                <a:ea typeface="Arial"/>
                <a:cs typeface="Arial"/>
                <a:sym typeface="Arial"/>
              </a:rPr>
              <a:t>리브라 준비금 리셀러 기관</a:t>
            </a:r>
            <a:endParaRPr/>
          </a:p>
        </p:txBody>
      </p:sp>
      <p:sp>
        <p:nvSpPr>
          <p:cNvPr id="153" name="Google Shape;153;p11"/>
          <p:cNvSpPr txBox="1"/>
          <p:nvPr/>
        </p:nvSpPr>
        <p:spPr>
          <a:xfrm>
            <a:off x="5304689" y="3504242"/>
            <a:ext cx="114486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1400" u="none" cap="none" strike="noStrike">
                <a:solidFill>
                  <a:schemeClr val="lt1"/>
                </a:solidFill>
                <a:latin typeface="Arial"/>
                <a:ea typeface="Arial"/>
                <a:cs typeface="Arial"/>
                <a:sym typeface="Arial"/>
              </a:rPr>
              <a:t>리브라 구매</a:t>
            </a:r>
            <a:endParaRPr/>
          </a:p>
        </p:txBody>
      </p:sp>
      <p:cxnSp>
        <p:nvCxnSpPr>
          <p:cNvPr id="154" name="Google Shape;154;p11"/>
          <p:cNvCxnSpPr/>
          <p:nvPr/>
        </p:nvCxnSpPr>
        <p:spPr>
          <a:xfrm rot="10800000">
            <a:off x="6517847" y="3117381"/>
            <a:ext cx="0" cy="1081500"/>
          </a:xfrm>
          <a:prstGeom prst="straightConnector1">
            <a:avLst/>
          </a:prstGeom>
          <a:noFill/>
          <a:ln cap="flat" cmpd="sng" w="28575">
            <a:solidFill>
              <a:srgbClr val="FFFFFF"/>
            </a:solidFill>
            <a:prstDash val="dash"/>
            <a:round/>
            <a:headEnd len="sm" w="sm" type="none"/>
            <a:tailEnd len="lg" w="lg" type="stealth"/>
          </a:ln>
        </p:spPr>
      </p:cxnSp>
      <p:sp>
        <p:nvSpPr>
          <p:cNvPr id="155" name="Google Shape;155;p11"/>
          <p:cNvSpPr txBox="1"/>
          <p:nvPr/>
        </p:nvSpPr>
        <p:spPr>
          <a:xfrm>
            <a:off x="7325454" y="3504242"/>
            <a:ext cx="96532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1400" u="none" cap="none" strike="noStrike">
                <a:solidFill>
                  <a:schemeClr val="lt1"/>
                </a:solidFill>
                <a:latin typeface="Arial"/>
                <a:ea typeface="Arial"/>
                <a:cs typeface="Arial"/>
                <a:sym typeface="Arial"/>
              </a:rPr>
              <a:t>현금 인출</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pic>
        <p:nvPicPr>
          <p:cNvPr id="160" name="Google Shape;160;p12"/>
          <p:cNvPicPr preferRelativeResize="0"/>
          <p:nvPr/>
        </p:nvPicPr>
        <p:blipFill rotWithShape="1">
          <a:blip r:embed="rId3">
            <a:alphaModFix/>
          </a:blip>
          <a:srcRect b="0" l="0" r="0" t="0"/>
          <a:stretch/>
        </p:blipFill>
        <p:spPr>
          <a:xfrm>
            <a:off x="377088" y="798762"/>
            <a:ext cx="8389824" cy="5260475"/>
          </a:xfrm>
          <a:prstGeom prst="rect">
            <a:avLst/>
          </a:prstGeom>
          <a:noFill/>
          <a:ln>
            <a:noFill/>
          </a:ln>
        </p:spPr>
      </p:pic>
      <p:sp>
        <p:nvSpPr>
          <p:cNvPr id="161" name="Google Shape;161;p12"/>
          <p:cNvSpPr/>
          <p:nvPr/>
        </p:nvSpPr>
        <p:spPr>
          <a:xfrm>
            <a:off x="5825475" y="4257575"/>
            <a:ext cx="943200" cy="1746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pic>
        <p:nvPicPr>
          <p:cNvPr id="166" name="Google Shape;166;p13"/>
          <p:cNvPicPr preferRelativeResize="0"/>
          <p:nvPr/>
        </p:nvPicPr>
        <p:blipFill rotWithShape="1">
          <a:blip r:embed="rId3">
            <a:alphaModFix/>
          </a:blip>
          <a:srcRect b="0" l="0" r="0" t="0"/>
          <a:stretch/>
        </p:blipFill>
        <p:spPr>
          <a:xfrm>
            <a:off x="1671450" y="152400"/>
            <a:ext cx="6077503" cy="6553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14"/>
          <p:cNvSpPr/>
          <p:nvPr/>
        </p:nvSpPr>
        <p:spPr>
          <a:xfrm>
            <a:off x="3577734" y="2816217"/>
            <a:ext cx="1698072" cy="459988"/>
          </a:xfrm>
          <a:custGeom>
            <a:rect b="b" l="l" r="r" t="t"/>
            <a:pathLst>
              <a:path extrusionOk="0" h="13800" w="71747">
                <a:moveTo>
                  <a:pt x="0" y="13800"/>
                </a:moveTo>
                <a:cubicBezTo>
                  <a:pt x="4197" y="11503"/>
                  <a:pt x="17106" y="179"/>
                  <a:pt x="25183" y="20"/>
                </a:cubicBezTo>
                <a:cubicBezTo>
                  <a:pt x="33261" y="-138"/>
                  <a:pt x="40704" y="12611"/>
                  <a:pt x="48465" y="12849"/>
                </a:cubicBezTo>
                <a:cubicBezTo>
                  <a:pt x="56226" y="13087"/>
                  <a:pt x="67867" y="3347"/>
                  <a:pt x="71747" y="1446"/>
                </a:cubicBezTo>
              </a:path>
            </a:pathLst>
          </a:custGeom>
          <a:noFill/>
          <a:ln cap="flat" cmpd="sng" w="15240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4"/>
          <p:cNvSpPr txBox="1"/>
          <p:nvPr/>
        </p:nvSpPr>
        <p:spPr>
          <a:xfrm>
            <a:off x="3241800" y="3691667"/>
            <a:ext cx="2660400" cy="106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0"/>
              <a:buFont typeface="Arial"/>
              <a:buNone/>
            </a:pPr>
            <a:r>
              <a:rPr b="0" i="0" lang="ko-KR" sz="6000" u="none" cap="none" strike="noStrike">
                <a:solidFill>
                  <a:srgbClr val="FFFFFF"/>
                </a:solidFill>
                <a:latin typeface="Roboto"/>
                <a:ea typeface="Roboto"/>
                <a:cs typeface="Roboto"/>
                <a:sym typeface="Roboto"/>
              </a:rPr>
              <a:t>Palibra</a:t>
            </a:r>
            <a:endParaRPr b="0" i="0" sz="6000" u="none" cap="none" strike="noStrike">
              <a:solidFill>
                <a:srgbClr val="FFFFFF"/>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15"/>
          <p:cNvSpPr/>
          <p:nvPr/>
        </p:nvSpPr>
        <p:spPr>
          <a:xfrm>
            <a:off x="0" y="0"/>
            <a:ext cx="9144000" cy="937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5"/>
          <p:cNvSpPr txBox="1"/>
          <p:nvPr/>
        </p:nvSpPr>
        <p:spPr>
          <a:xfrm>
            <a:off x="265500" y="260425"/>
            <a:ext cx="4045200" cy="60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3000"/>
              <a:buFont typeface="Raleway"/>
              <a:buNone/>
            </a:pPr>
            <a:r>
              <a:rPr b="1" i="0" lang="ko-KR" sz="3000" u="none" cap="none" strike="noStrike">
                <a:solidFill>
                  <a:srgbClr val="FFFFFF"/>
                </a:solidFill>
                <a:latin typeface="Raleway"/>
                <a:ea typeface="Raleway"/>
                <a:cs typeface="Raleway"/>
                <a:sym typeface="Raleway"/>
              </a:rPr>
              <a:t>Palibra Transfer</a:t>
            </a:r>
            <a:endParaRPr b="1" i="0" sz="3000" u="none" cap="none" strike="noStrike">
              <a:solidFill>
                <a:srgbClr val="FFFFFF"/>
              </a:solidFill>
              <a:latin typeface="Raleway"/>
              <a:ea typeface="Raleway"/>
              <a:cs typeface="Raleway"/>
              <a:sym typeface="Raleway"/>
            </a:endParaRPr>
          </a:p>
          <a:p>
            <a:pPr indent="0" lvl="0" marL="0" marR="0" rtl="0" algn="l">
              <a:lnSpc>
                <a:spcPct val="100000"/>
              </a:lnSpc>
              <a:spcBef>
                <a:spcPts val="0"/>
              </a:spcBef>
              <a:spcAft>
                <a:spcPts val="0"/>
              </a:spcAft>
              <a:buClr>
                <a:schemeClr val="dk2"/>
              </a:buClr>
              <a:buSzPts val="3000"/>
              <a:buFont typeface="Raleway"/>
              <a:buNone/>
            </a:pPr>
            <a:r>
              <a:t/>
            </a:r>
            <a:endParaRPr b="1" i="0" sz="3000" u="none" cap="none" strike="noStrike">
              <a:solidFill>
                <a:schemeClr val="dk2"/>
              </a:solidFill>
              <a:latin typeface="Raleway"/>
              <a:ea typeface="Raleway"/>
              <a:cs typeface="Raleway"/>
              <a:sym typeface="Raleway"/>
            </a:endParaRPr>
          </a:p>
        </p:txBody>
      </p:sp>
      <p:grpSp>
        <p:nvGrpSpPr>
          <p:cNvPr id="179" name="Google Shape;179;p15"/>
          <p:cNvGrpSpPr/>
          <p:nvPr/>
        </p:nvGrpSpPr>
        <p:grpSpPr>
          <a:xfrm>
            <a:off x="1444865" y="3428999"/>
            <a:ext cx="948104" cy="948104"/>
            <a:chOff x="1924267" y="3461238"/>
            <a:chExt cx="948104" cy="948104"/>
          </a:xfrm>
        </p:grpSpPr>
        <p:pic>
          <p:nvPicPr>
            <p:cNvPr descr="Image result for e wallet icon" id="180" name="Google Shape;180;p15"/>
            <p:cNvPicPr preferRelativeResize="0"/>
            <p:nvPr/>
          </p:nvPicPr>
          <p:blipFill rotWithShape="1">
            <a:blip r:embed="rId3">
              <a:alphaModFix/>
            </a:blip>
            <a:srcRect b="0" l="0" r="0" t="0"/>
            <a:stretch/>
          </p:blipFill>
          <p:spPr>
            <a:xfrm>
              <a:off x="1924267" y="3461238"/>
              <a:ext cx="948104" cy="948104"/>
            </a:xfrm>
            <a:prstGeom prst="rect">
              <a:avLst/>
            </a:prstGeom>
            <a:noFill/>
            <a:ln>
              <a:noFill/>
            </a:ln>
          </p:spPr>
        </p:pic>
        <p:pic>
          <p:nvPicPr>
            <p:cNvPr id="181" name="Google Shape;181;p15"/>
            <p:cNvPicPr preferRelativeResize="0"/>
            <p:nvPr/>
          </p:nvPicPr>
          <p:blipFill rotWithShape="1">
            <a:blip r:embed="rId4">
              <a:alphaModFix/>
            </a:blip>
            <a:srcRect b="0" l="0" r="0" t="0"/>
            <a:stretch/>
          </p:blipFill>
          <p:spPr>
            <a:xfrm>
              <a:off x="2058026" y="3952142"/>
              <a:ext cx="498338" cy="166113"/>
            </a:xfrm>
            <a:prstGeom prst="rect">
              <a:avLst/>
            </a:prstGeom>
            <a:noFill/>
            <a:ln>
              <a:noFill/>
            </a:ln>
          </p:spPr>
        </p:pic>
      </p:grpSp>
      <p:grpSp>
        <p:nvGrpSpPr>
          <p:cNvPr id="182" name="Google Shape;182;p15"/>
          <p:cNvGrpSpPr/>
          <p:nvPr/>
        </p:nvGrpSpPr>
        <p:grpSpPr>
          <a:xfrm>
            <a:off x="6358521" y="3410046"/>
            <a:ext cx="948104" cy="948104"/>
            <a:chOff x="1924267" y="3461238"/>
            <a:chExt cx="948104" cy="948104"/>
          </a:xfrm>
        </p:grpSpPr>
        <p:pic>
          <p:nvPicPr>
            <p:cNvPr descr="Image result for e wallet icon" id="183" name="Google Shape;183;p15"/>
            <p:cNvPicPr preferRelativeResize="0"/>
            <p:nvPr/>
          </p:nvPicPr>
          <p:blipFill rotWithShape="1">
            <a:blip r:embed="rId3">
              <a:alphaModFix/>
            </a:blip>
            <a:srcRect b="0" l="0" r="0" t="0"/>
            <a:stretch/>
          </p:blipFill>
          <p:spPr>
            <a:xfrm>
              <a:off x="1924267" y="3461238"/>
              <a:ext cx="948104" cy="948104"/>
            </a:xfrm>
            <a:prstGeom prst="rect">
              <a:avLst/>
            </a:prstGeom>
            <a:noFill/>
            <a:ln>
              <a:noFill/>
            </a:ln>
          </p:spPr>
        </p:pic>
        <p:pic>
          <p:nvPicPr>
            <p:cNvPr id="184" name="Google Shape;184;p15"/>
            <p:cNvPicPr preferRelativeResize="0"/>
            <p:nvPr/>
          </p:nvPicPr>
          <p:blipFill rotWithShape="1">
            <a:blip r:embed="rId4">
              <a:alphaModFix/>
            </a:blip>
            <a:srcRect b="0" l="0" r="0" t="0"/>
            <a:stretch/>
          </p:blipFill>
          <p:spPr>
            <a:xfrm>
              <a:off x="2058026" y="3952142"/>
              <a:ext cx="498338" cy="166113"/>
            </a:xfrm>
            <a:prstGeom prst="rect">
              <a:avLst/>
            </a:prstGeom>
            <a:noFill/>
            <a:ln>
              <a:noFill/>
            </a:ln>
          </p:spPr>
        </p:pic>
      </p:grpSp>
      <p:pic>
        <p:nvPicPr>
          <p:cNvPr id="185" name="Google Shape;185;p15"/>
          <p:cNvPicPr preferRelativeResize="0"/>
          <p:nvPr/>
        </p:nvPicPr>
        <p:blipFill rotWithShape="1">
          <a:blip r:embed="rId5">
            <a:alphaModFix/>
          </a:blip>
          <a:srcRect b="0" l="0" r="0" t="0"/>
          <a:stretch/>
        </p:blipFill>
        <p:spPr>
          <a:xfrm>
            <a:off x="3696695" y="3050494"/>
            <a:ext cx="1358100" cy="1837000"/>
          </a:xfrm>
          <a:prstGeom prst="rect">
            <a:avLst/>
          </a:prstGeom>
          <a:noFill/>
          <a:ln>
            <a:noFill/>
          </a:ln>
        </p:spPr>
      </p:pic>
      <p:sp>
        <p:nvSpPr>
          <p:cNvPr id="186" name="Google Shape;186;p15"/>
          <p:cNvSpPr txBox="1"/>
          <p:nvPr/>
        </p:nvSpPr>
        <p:spPr>
          <a:xfrm>
            <a:off x="7518589" y="4579717"/>
            <a:ext cx="1124026"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1100" u="none" cap="none" strike="noStrike">
                <a:solidFill>
                  <a:srgbClr val="7030A0"/>
                </a:solidFill>
                <a:latin typeface="Arial"/>
                <a:ea typeface="Arial"/>
                <a:cs typeface="Arial"/>
                <a:sym typeface="Arial"/>
              </a:rPr>
              <a:t>판매자(수신인)</a:t>
            </a:r>
            <a:endParaRPr b="0" i="0" sz="1100" u="none" cap="none" strike="noStrike">
              <a:solidFill>
                <a:srgbClr val="7030A0"/>
              </a:solidFill>
              <a:latin typeface="Arial"/>
              <a:ea typeface="Arial"/>
              <a:cs typeface="Arial"/>
              <a:sym typeface="Arial"/>
            </a:endParaRPr>
          </a:p>
        </p:txBody>
      </p:sp>
      <p:sp>
        <p:nvSpPr>
          <p:cNvPr id="187" name="Google Shape;187;p15"/>
          <p:cNvSpPr txBox="1"/>
          <p:nvPr/>
        </p:nvSpPr>
        <p:spPr>
          <a:xfrm>
            <a:off x="108875" y="4579717"/>
            <a:ext cx="1124026"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1100" u="none" cap="none" strike="noStrike">
                <a:solidFill>
                  <a:srgbClr val="7030A0"/>
                </a:solidFill>
                <a:latin typeface="Arial"/>
                <a:ea typeface="Arial"/>
                <a:cs typeface="Arial"/>
                <a:sym typeface="Arial"/>
              </a:rPr>
              <a:t>구매자(송금인)</a:t>
            </a:r>
            <a:endParaRPr b="0" i="0" sz="1100" u="none" cap="none" strike="noStrike">
              <a:solidFill>
                <a:srgbClr val="7030A0"/>
              </a:solidFill>
              <a:latin typeface="Arial"/>
              <a:ea typeface="Arial"/>
              <a:cs typeface="Arial"/>
              <a:sym typeface="Arial"/>
            </a:endParaRPr>
          </a:p>
        </p:txBody>
      </p:sp>
      <p:sp>
        <p:nvSpPr>
          <p:cNvPr id="188" name="Google Shape;188;p15"/>
          <p:cNvSpPr/>
          <p:nvPr/>
        </p:nvSpPr>
        <p:spPr>
          <a:xfrm>
            <a:off x="2597682" y="3885937"/>
            <a:ext cx="971940" cy="166113"/>
          </a:xfrm>
          <a:prstGeom prst="rightArrow">
            <a:avLst>
              <a:gd fmla="val 50000" name="adj1"/>
              <a:gd fmla="val 50000" name="adj2"/>
            </a:avLst>
          </a:prstGeom>
          <a:solidFill>
            <a:srgbClr val="49389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400" u="none" cap="none" strike="noStrike">
              <a:solidFill>
                <a:srgbClr val="BD9CE2"/>
              </a:solidFill>
              <a:latin typeface="Arial"/>
              <a:ea typeface="Arial"/>
              <a:cs typeface="Arial"/>
              <a:sym typeface="Arial"/>
            </a:endParaRPr>
          </a:p>
        </p:txBody>
      </p:sp>
      <p:sp>
        <p:nvSpPr>
          <p:cNvPr id="189" name="Google Shape;189;p15"/>
          <p:cNvSpPr/>
          <p:nvPr/>
        </p:nvSpPr>
        <p:spPr>
          <a:xfrm>
            <a:off x="5204333" y="3884098"/>
            <a:ext cx="971940" cy="166113"/>
          </a:xfrm>
          <a:prstGeom prst="rightArrow">
            <a:avLst>
              <a:gd fmla="val 50000" name="adj1"/>
              <a:gd fmla="val 50000" name="adj2"/>
            </a:avLst>
          </a:prstGeom>
          <a:solidFill>
            <a:srgbClr val="49389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400" u="none" cap="none" strike="noStrike">
              <a:solidFill>
                <a:srgbClr val="BD9CE2"/>
              </a:solidFill>
              <a:latin typeface="Arial"/>
              <a:ea typeface="Arial"/>
              <a:cs typeface="Arial"/>
              <a:sym typeface="Arial"/>
            </a:endParaRPr>
          </a:p>
        </p:txBody>
      </p:sp>
      <p:sp>
        <p:nvSpPr>
          <p:cNvPr id="190" name="Google Shape;190;p15"/>
          <p:cNvSpPr txBox="1"/>
          <p:nvPr/>
        </p:nvSpPr>
        <p:spPr>
          <a:xfrm>
            <a:off x="1606171" y="4579717"/>
            <a:ext cx="625492"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1100" u="none" cap="none" strike="noStrike">
                <a:solidFill>
                  <a:srgbClr val="7030A0"/>
                </a:solidFill>
                <a:latin typeface="Arial"/>
                <a:ea typeface="Arial"/>
                <a:cs typeface="Arial"/>
                <a:sym typeface="Arial"/>
              </a:rPr>
              <a:t>Palibra</a:t>
            </a:r>
            <a:endParaRPr b="0" i="0" sz="1100" u="none" cap="none" strike="noStrike">
              <a:solidFill>
                <a:srgbClr val="7030A0"/>
              </a:solidFill>
              <a:latin typeface="Arial"/>
              <a:ea typeface="Arial"/>
              <a:cs typeface="Arial"/>
              <a:sym typeface="Arial"/>
            </a:endParaRPr>
          </a:p>
        </p:txBody>
      </p:sp>
      <p:sp>
        <p:nvSpPr>
          <p:cNvPr id="191" name="Google Shape;191;p15"/>
          <p:cNvSpPr txBox="1"/>
          <p:nvPr/>
        </p:nvSpPr>
        <p:spPr>
          <a:xfrm>
            <a:off x="6519827" y="4579717"/>
            <a:ext cx="625492"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KR" sz="1100" u="none" cap="none" strike="noStrike">
                <a:solidFill>
                  <a:srgbClr val="7030A0"/>
                </a:solidFill>
                <a:latin typeface="Arial"/>
                <a:ea typeface="Arial"/>
                <a:cs typeface="Arial"/>
                <a:sym typeface="Arial"/>
              </a:rPr>
              <a:t>Palibra</a:t>
            </a:r>
            <a:endParaRPr b="0" i="0" sz="1100" u="none" cap="none" strike="noStrike">
              <a:solidFill>
                <a:srgbClr val="7030A0"/>
              </a:solidFill>
              <a:latin typeface="Arial"/>
              <a:ea typeface="Arial"/>
              <a:cs typeface="Arial"/>
              <a:sym typeface="Arial"/>
            </a:endParaRPr>
          </a:p>
        </p:txBody>
      </p:sp>
      <p:pic>
        <p:nvPicPr>
          <p:cNvPr descr="Image result for store icon" id="192" name="Google Shape;192;p15"/>
          <p:cNvPicPr preferRelativeResize="0"/>
          <p:nvPr/>
        </p:nvPicPr>
        <p:blipFill rotWithShape="1">
          <a:blip r:embed="rId6">
            <a:alphaModFix/>
          </a:blip>
          <a:srcRect b="0" l="0" r="0" t="0"/>
          <a:stretch/>
        </p:blipFill>
        <p:spPr>
          <a:xfrm>
            <a:off x="7595092" y="3354009"/>
            <a:ext cx="971940" cy="967620"/>
          </a:xfrm>
          <a:prstGeom prst="rect">
            <a:avLst/>
          </a:prstGeom>
          <a:noFill/>
          <a:ln>
            <a:noFill/>
          </a:ln>
        </p:spPr>
      </p:pic>
      <p:pic>
        <p:nvPicPr>
          <p:cNvPr descr="Image result for buyer icon" id="193" name="Google Shape;193;p15"/>
          <p:cNvPicPr preferRelativeResize="0"/>
          <p:nvPr/>
        </p:nvPicPr>
        <p:blipFill rotWithShape="1">
          <a:blip r:embed="rId7">
            <a:alphaModFix/>
          </a:blip>
          <a:srcRect b="0" l="0" r="0" t="0"/>
          <a:stretch/>
        </p:blipFill>
        <p:spPr>
          <a:xfrm>
            <a:off x="292048" y="3402751"/>
            <a:ext cx="948104" cy="94810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16"/>
          <p:cNvSpPr/>
          <p:nvPr/>
        </p:nvSpPr>
        <p:spPr>
          <a:xfrm>
            <a:off x="0" y="0"/>
            <a:ext cx="9144000" cy="937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16"/>
          <p:cNvSpPr txBox="1"/>
          <p:nvPr>
            <p:ph idx="4294967295" type="title"/>
          </p:nvPr>
        </p:nvSpPr>
        <p:spPr>
          <a:xfrm>
            <a:off x="265500" y="260425"/>
            <a:ext cx="4045200" cy="60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ko-KR">
                <a:solidFill>
                  <a:srgbClr val="FFFFFF"/>
                </a:solidFill>
              </a:rPr>
              <a:t>Product v0.1</a:t>
            </a:r>
            <a:endParaRPr>
              <a:solidFill>
                <a:srgbClr val="FFFFFF"/>
              </a:solidFill>
            </a:endParaRPr>
          </a:p>
          <a:p>
            <a:pPr indent="0" lvl="0" marL="0" rtl="0" algn="l">
              <a:lnSpc>
                <a:spcPct val="100000"/>
              </a:lnSpc>
              <a:spcBef>
                <a:spcPts val="0"/>
              </a:spcBef>
              <a:spcAft>
                <a:spcPts val="0"/>
              </a:spcAft>
              <a:buSzPts val="3000"/>
              <a:buNone/>
            </a:pPr>
            <a:r>
              <a:t/>
            </a:r>
            <a:endParaRPr/>
          </a:p>
        </p:txBody>
      </p:sp>
      <p:graphicFrame>
        <p:nvGraphicFramePr>
          <p:cNvPr id="200" name="Google Shape;200;p16"/>
          <p:cNvGraphicFramePr/>
          <p:nvPr/>
        </p:nvGraphicFramePr>
        <p:xfrm>
          <a:off x="266063" y="1183850"/>
          <a:ext cx="3000000" cy="3000000"/>
        </p:xfrm>
        <a:graphic>
          <a:graphicData uri="http://schemas.openxmlformats.org/drawingml/2006/table">
            <a:tbl>
              <a:tblPr>
                <a:noFill/>
                <a:tableStyleId>{89656CA7-20DA-4C80-976B-16890C035549}</a:tableStyleId>
              </a:tblPr>
              <a:tblGrid>
                <a:gridCol w="716775"/>
                <a:gridCol w="1569175"/>
                <a:gridCol w="3861125"/>
                <a:gridCol w="2463975"/>
              </a:tblGrid>
              <a:tr h="569600">
                <a:tc>
                  <a:txBody>
                    <a:bodyPr/>
                    <a:lstStyle/>
                    <a:p>
                      <a:pPr indent="0" lvl="0" marL="0" marR="0" rtl="0" algn="ctr">
                        <a:lnSpc>
                          <a:spcPct val="115000"/>
                        </a:lnSpc>
                        <a:spcBef>
                          <a:spcPts val="0"/>
                        </a:spcBef>
                        <a:spcAft>
                          <a:spcPts val="0"/>
                        </a:spcAft>
                        <a:buClr>
                          <a:srgbClr val="000000"/>
                        </a:buClr>
                        <a:buSzPts val="1200"/>
                        <a:buFont typeface="Arial"/>
                        <a:buNone/>
                      </a:pPr>
                      <a:r>
                        <a:rPr b="1" lang="ko-KR" sz="1200" u="none" cap="none" strike="noStrike">
                          <a:latin typeface="Arial"/>
                          <a:ea typeface="Arial"/>
                          <a:cs typeface="Arial"/>
                          <a:sym typeface="Arial"/>
                        </a:rPr>
                        <a:t>업무 구분</a:t>
                      </a:r>
                      <a:endParaRPr b="1" sz="1200" u="none" cap="none" strike="noStrike">
                        <a:latin typeface="Arial"/>
                        <a:ea typeface="Arial"/>
                        <a:cs typeface="Arial"/>
                        <a:sym typeface="Arial"/>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2F3"/>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b="1" lang="ko-KR" sz="1200" u="none" cap="none" strike="noStrike">
                          <a:latin typeface="Arial"/>
                          <a:ea typeface="Arial"/>
                          <a:cs typeface="Arial"/>
                          <a:sym typeface="Arial"/>
                        </a:rPr>
                        <a:t>상위기능</a:t>
                      </a:r>
                      <a:endParaRPr b="1" sz="1200" u="none" cap="none" strike="noStrike">
                        <a:latin typeface="Arial"/>
                        <a:ea typeface="Arial"/>
                        <a:cs typeface="Arial"/>
                        <a:sym typeface="Arial"/>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2F3"/>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b="1" lang="ko-KR" sz="1200" u="none" cap="none" strike="noStrike">
                          <a:latin typeface="Arial"/>
                          <a:ea typeface="Arial"/>
                          <a:cs typeface="Arial"/>
                          <a:sym typeface="Arial"/>
                        </a:rPr>
                        <a:t>스토리</a:t>
                      </a:r>
                      <a:endParaRPr b="1" sz="1200" u="none" cap="none" strike="noStrike">
                        <a:latin typeface="Arial"/>
                        <a:ea typeface="Arial"/>
                        <a:cs typeface="Arial"/>
                        <a:sym typeface="Arial"/>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2F3"/>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b="1" lang="ko-KR" sz="1200" u="none" cap="none" strike="noStrike">
                          <a:latin typeface="Arial"/>
                          <a:ea typeface="Arial"/>
                          <a:cs typeface="Arial"/>
                          <a:sym typeface="Arial"/>
                        </a:rPr>
                        <a:t>완료조건</a:t>
                      </a:r>
                      <a:endParaRPr b="1" sz="1200" u="none" cap="none" strike="noStrike">
                        <a:latin typeface="Arial"/>
                        <a:ea typeface="Arial"/>
                        <a:cs typeface="Arial"/>
                        <a:sym typeface="Arial"/>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2F3"/>
                    </a:solidFill>
                  </a:tcPr>
                </a:tc>
              </a:tr>
              <a:tr h="1830775">
                <a:tc rowSpan="5">
                  <a:txBody>
                    <a:bodyPr/>
                    <a:lstStyle/>
                    <a:p>
                      <a:pPr indent="0" lvl="0" marL="0" marR="0" rtl="0" algn="l">
                        <a:lnSpc>
                          <a:spcPct val="115000"/>
                        </a:lnSpc>
                        <a:spcBef>
                          <a:spcPts val="0"/>
                        </a:spcBef>
                        <a:spcAft>
                          <a:spcPts val="0"/>
                        </a:spcAft>
                        <a:buClr>
                          <a:srgbClr val="000000"/>
                        </a:buClr>
                        <a:buSzPts val="1200"/>
                        <a:buFont typeface="Arial"/>
                        <a:buNone/>
                      </a:pPr>
                      <a:r>
                        <a:rPr lang="ko-KR" sz="1200" u="none" cap="none" strike="noStrike">
                          <a:latin typeface="Arial"/>
                          <a:ea typeface="Arial"/>
                          <a:cs typeface="Arial"/>
                          <a:sym typeface="Arial"/>
                        </a:rPr>
                        <a:t>Palibra v0.1</a:t>
                      </a:r>
                      <a:endParaRPr sz="1200" u="none" cap="none" strike="noStrike">
                        <a:latin typeface="Arial"/>
                        <a:ea typeface="Arial"/>
                        <a:cs typeface="Arial"/>
                        <a:sym typeface="Arial"/>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ko-KR" sz="1200" u="none" cap="none" strike="noStrike">
                          <a:latin typeface="Arial"/>
                          <a:ea typeface="Arial"/>
                          <a:cs typeface="Arial"/>
                          <a:sym typeface="Arial"/>
                        </a:rPr>
                        <a:t>사용자 로그인</a:t>
                      </a:r>
                      <a:endParaRPr sz="1200" u="none" cap="none" strike="noStrike">
                        <a:latin typeface="Arial"/>
                        <a:ea typeface="Arial"/>
                        <a:cs typeface="Arial"/>
                        <a:sym typeface="Arial"/>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ko-KR" sz="1200" u="none" cap="none" strike="noStrike">
                          <a:latin typeface="Arial"/>
                          <a:ea typeface="Arial"/>
                          <a:cs typeface="Arial"/>
                          <a:sym typeface="Arial"/>
                        </a:rPr>
                        <a:t>사용자는 페이스북/구글 계정(OAuth2) 으로 로그인할 수 있다</a:t>
                      </a:r>
                      <a:endParaRPr sz="1200" u="none" cap="none" strike="noStrike">
                        <a:latin typeface="Arial"/>
                        <a:ea typeface="Arial"/>
                        <a:cs typeface="Arial"/>
                        <a:sym typeface="Arial"/>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ko-KR" sz="1200" u="none" cap="none" strike="noStrike">
                          <a:latin typeface="Arial"/>
                          <a:ea typeface="Arial"/>
                          <a:cs typeface="Arial"/>
                          <a:sym typeface="Arial"/>
                        </a:rPr>
                        <a:t>* 페이스북/구글 로그인 연동</a:t>
                      </a:r>
                      <a:endParaRPr sz="12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rPr lang="ko-KR" sz="1200" u="none" cap="none" strike="noStrike">
                          <a:latin typeface="Arial"/>
                          <a:ea typeface="Arial"/>
                          <a:cs typeface="Arial"/>
                          <a:sym typeface="Arial"/>
                        </a:rPr>
                        <a:t>* 로그인 후, 사진과 이름/이메일 노출</a:t>
                      </a:r>
                      <a:endParaRPr sz="12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rPr lang="ko-KR" sz="1200" u="none" cap="none" strike="noStrike">
                          <a:latin typeface="Arial"/>
                          <a:ea typeface="Arial"/>
                          <a:cs typeface="Arial"/>
                          <a:sym typeface="Arial"/>
                        </a:rPr>
                        <a:t>* 최초 로그인 시, 계좌(Libra account) 생성 및 1000 LBR 입금</a:t>
                      </a:r>
                      <a:endParaRPr sz="1200" u="none" cap="none" strike="noStrike">
                        <a:latin typeface="Arial"/>
                        <a:ea typeface="Arial"/>
                        <a:cs typeface="Arial"/>
                        <a:sym typeface="Arial"/>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02075">
                <a:tc vMerge="1"/>
                <a:tc rowSpan="4">
                  <a:txBody>
                    <a:bodyPr/>
                    <a:lstStyle/>
                    <a:p>
                      <a:pPr indent="0" lvl="0" marL="0" marR="0" rtl="0" algn="l">
                        <a:lnSpc>
                          <a:spcPct val="115000"/>
                        </a:lnSpc>
                        <a:spcBef>
                          <a:spcPts val="0"/>
                        </a:spcBef>
                        <a:spcAft>
                          <a:spcPts val="0"/>
                        </a:spcAft>
                        <a:buClr>
                          <a:srgbClr val="000000"/>
                        </a:buClr>
                        <a:buSzPts val="1200"/>
                        <a:buFont typeface="Arial"/>
                        <a:buNone/>
                      </a:pPr>
                      <a:r>
                        <a:rPr lang="ko-KR" sz="1200" u="none" cap="none" strike="noStrike">
                          <a:latin typeface="Arial"/>
                          <a:ea typeface="Arial"/>
                          <a:cs typeface="Arial"/>
                          <a:sym typeface="Arial"/>
                        </a:rPr>
                        <a:t>홈화면</a:t>
                      </a:r>
                      <a:endParaRPr sz="1200" u="none" cap="none" strike="noStrike">
                        <a:latin typeface="Arial"/>
                        <a:ea typeface="Arial"/>
                        <a:cs typeface="Arial"/>
                        <a:sym typeface="Arial"/>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ko-KR" sz="1200" u="none" cap="none" strike="noStrike">
                          <a:latin typeface="Arial"/>
                          <a:ea typeface="Arial"/>
                          <a:cs typeface="Arial"/>
                          <a:sym typeface="Arial"/>
                        </a:rPr>
                        <a:t>내 계정 잔액 (자국 통화 커런시 지원되도록 설계)</a:t>
                      </a:r>
                      <a:endParaRPr sz="1200" u="none" cap="none" strike="noStrike">
                        <a:latin typeface="Arial"/>
                        <a:ea typeface="Arial"/>
                        <a:cs typeface="Arial"/>
                        <a:sym typeface="Arial"/>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ko-KR" sz="1200" u="none" cap="none" strike="noStrike">
                          <a:latin typeface="Arial"/>
                          <a:ea typeface="Arial"/>
                          <a:cs typeface="Arial"/>
                          <a:sym typeface="Arial"/>
                        </a:rPr>
                        <a:t>* Balance 1000 LBR</a:t>
                      </a:r>
                      <a:endParaRPr sz="1200" u="none" cap="none" strike="noStrike">
                        <a:latin typeface="Arial"/>
                        <a:ea typeface="Arial"/>
                        <a:cs typeface="Arial"/>
                        <a:sym typeface="Arial"/>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02075">
                <a:tc vMerge="1"/>
                <a:tc vMerge="1"/>
                <a:tc>
                  <a:txBody>
                    <a:bodyPr/>
                    <a:lstStyle/>
                    <a:p>
                      <a:pPr indent="0" lvl="0" marL="0" marR="0" rtl="0" algn="l">
                        <a:lnSpc>
                          <a:spcPct val="115000"/>
                        </a:lnSpc>
                        <a:spcBef>
                          <a:spcPts val="0"/>
                        </a:spcBef>
                        <a:spcAft>
                          <a:spcPts val="0"/>
                        </a:spcAft>
                        <a:buClr>
                          <a:srgbClr val="000000"/>
                        </a:buClr>
                        <a:buSzPts val="1200"/>
                        <a:buFont typeface="Arial"/>
                        <a:buNone/>
                      </a:pPr>
                      <a:r>
                        <a:rPr lang="ko-KR" sz="1200" u="none" cap="none" strike="noStrike">
                          <a:latin typeface="Arial"/>
                          <a:ea typeface="Arial"/>
                          <a:cs typeface="Arial"/>
                          <a:sym typeface="Arial"/>
                        </a:rPr>
                        <a:t>최근 거래 목록 최대 10건</a:t>
                      </a:r>
                      <a:endParaRPr sz="1200" u="none" cap="none" strike="noStrike">
                        <a:latin typeface="Arial"/>
                        <a:ea typeface="Arial"/>
                        <a:cs typeface="Arial"/>
                        <a:sym typeface="Arial"/>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ko-KR" sz="1200" u="none" cap="none" strike="noStrike">
                          <a:latin typeface="Arial"/>
                          <a:ea typeface="Arial"/>
                          <a:cs typeface="Arial"/>
                          <a:sym typeface="Arial"/>
                        </a:rPr>
                        <a:t>거래목록 사이드 스크롤</a:t>
                      </a:r>
                      <a:endParaRPr sz="1200" u="none" cap="none" strike="noStrike">
                        <a:latin typeface="Arial"/>
                        <a:ea typeface="Arial"/>
                        <a:cs typeface="Arial"/>
                        <a:sym typeface="Arial"/>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216450">
                <a:tc vMerge="1"/>
                <a:tc vMerge="1"/>
                <a:tc>
                  <a:txBody>
                    <a:bodyPr/>
                    <a:lstStyle/>
                    <a:p>
                      <a:pPr indent="0" lvl="0" marL="0" marR="0" rtl="0" algn="l">
                        <a:lnSpc>
                          <a:spcPct val="115000"/>
                        </a:lnSpc>
                        <a:spcBef>
                          <a:spcPts val="0"/>
                        </a:spcBef>
                        <a:spcAft>
                          <a:spcPts val="0"/>
                        </a:spcAft>
                        <a:buClr>
                          <a:srgbClr val="000000"/>
                        </a:buClr>
                        <a:buSzPts val="1200"/>
                        <a:buFont typeface="Arial"/>
                        <a:buNone/>
                      </a:pPr>
                      <a:r>
                        <a:rPr lang="ko-KR" sz="1200" u="none" cap="none" strike="noStrike">
                          <a:latin typeface="Arial"/>
                          <a:ea typeface="Arial"/>
                          <a:cs typeface="Arial"/>
                          <a:sym typeface="Arial"/>
                        </a:rPr>
                        <a:t>송금하기</a:t>
                      </a:r>
                      <a:endParaRPr sz="1200" u="none" cap="none" strike="noStrike">
                        <a:latin typeface="Arial"/>
                        <a:ea typeface="Arial"/>
                        <a:cs typeface="Arial"/>
                        <a:sym typeface="Arial"/>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ko-KR" sz="1200" u="none" cap="none" strike="noStrike">
                          <a:latin typeface="Arial"/>
                          <a:ea typeface="Arial"/>
                          <a:cs typeface="Arial"/>
                          <a:sym typeface="Arial"/>
                        </a:rPr>
                        <a:t>대상자 선택-&gt;송금액 입력-&gt;송금</a:t>
                      </a:r>
                      <a:endParaRPr sz="12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rPr lang="ko-KR" sz="1200" u="none" cap="none" strike="noStrike">
                          <a:latin typeface="Arial"/>
                          <a:ea typeface="Arial"/>
                          <a:cs typeface="Arial"/>
                          <a:sym typeface="Arial"/>
                        </a:rPr>
                        <a:t>* 대상자는 친구목록을 미리 만든다</a:t>
                      </a:r>
                      <a:endParaRPr sz="12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rPr lang="ko-KR" sz="1200" u="none" cap="none" strike="noStrike">
                          <a:latin typeface="Arial"/>
                          <a:ea typeface="Arial"/>
                          <a:cs typeface="Arial"/>
                          <a:sym typeface="Arial"/>
                        </a:rPr>
                        <a:t>* 리브라 계좌 주소는 노출X</a:t>
                      </a:r>
                      <a:endParaRPr sz="1200" u="none" cap="none" strike="noStrike">
                        <a:latin typeface="Arial"/>
                        <a:ea typeface="Arial"/>
                        <a:cs typeface="Arial"/>
                        <a:sym typeface="Arial"/>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02075">
                <a:tc vMerge="1"/>
                <a:tc vMerge="1"/>
                <a:tc>
                  <a:txBody>
                    <a:bodyPr/>
                    <a:lstStyle/>
                    <a:p>
                      <a:pPr indent="0" lvl="0" marL="0" marR="0" rtl="0" algn="l">
                        <a:lnSpc>
                          <a:spcPct val="115000"/>
                        </a:lnSpc>
                        <a:spcBef>
                          <a:spcPts val="0"/>
                        </a:spcBef>
                        <a:spcAft>
                          <a:spcPts val="0"/>
                        </a:spcAft>
                        <a:buClr>
                          <a:srgbClr val="000000"/>
                        </a:buClr>
                        <a:buSzPts val="1200"/>
                        <a:buFont typeface="Arial"/>
                        <a:buNone/>
                      </a:pPr>
                      <a:r>
                        <a:rPr lang="ko-KR" sz="1200" u="none" cap="none" strike="noStrike">
                          <a:latin typeface="Arial"/>
                          <a:ea typeface="Arial"/>
                          <a:cs typeface="Arial"/>
                          <a:sym typeface="Arial"/>
                        </a:rPr>
                        <a:t>청구하기</a:t>
                      </a:r>
                      <a:endParaRPr sz="1200" u="none" cap="none" strike="noStrike">
                        <a:latin typeface="Arial"/>
                        <a:ea typeface="Arial"/>
                        <a:cs typeface="Arial"/>
                        <a:sym typeface="Arial"/>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ko-KR" sz="1200" u="none" cap="none" strike="noStrike">
                          <a:latin typeface="Arial"/>
                          <a:ea typeface="Arial"/>
                          <a:cs typeface="Arial"/>
                          <a:sym typeface="Arial"/>
                        </a:rPr>
                        <a:t>QR코드 출력한다</a:t>
                      </a:r>
                      <a:endParaRPr sz="1200" u="none" cap="none" strike="noStrike">
                        <a:latin typeface="Arial"/>
                        <a:ea typeface="Arial"/>
                        <a:cs typeface="Arial"/>
                        <a:sym typeface="Arial"/>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17"/>
          <p:cNvSpPr/>
          <p:nvPr/>
        </p:nvSpPr>
        <p:spPr>
          <a:xfrm>
            <a:off x="0" y="0"/>
            <a:ext cx="9144000" cy="937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17"/>
          <p:cNvSpPr txBox="1"/>
          <p:nvPr>
            <p:ph idx="4294967295" type="title"/>
          </p:nvPr>
        </p:nvSpPr>
        <p:spPr>
          <a:xfrm>
            <a:off x="265500" y="260425"/>
            <a:ext cx="4045200" cy="60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ko-KR">
                <a:solidFill>
                  <a:srgbClr val="FFFFFF"/>
                </a:solidFill>
              </a:rPr>
              <a:t>Product v0.2 post</a:t>
            </a:r>
            <a:endParaRPr>
              <a:solidFill>
                <a:srgbClr val="FFFFFF"/>
              </a:solidFill>
            </a:endParaRPr>
          </a:p>
          <a:p>
            <a:pPr indent="0" lvl="0" marL="0" rtl="0" algn="l">
              <a:lnSpc>
                <a:spcPct val="100000"/>
              </a:lnSpc>
              <a:spcBef>
                <a:spcPts val="0"/>
              </a:spcBef>
              <a:spcAft>
                <a:spcPts val="0"/>
              </a:spcAft>
              <a:buSzPts val="3000"/>
              <a:buNone/>
            </a:pPr>
            <a:r>
              <a:t/>
            </a:r>
            <a:endParaRPr>
              <a:solidFill>
                <a:srgbClr val="FFFFFF"/>
              </a:solidFill>
            </a:endParaRPr>
          </a:p>
        </p:txBody>
      </p:sp>
      <p:graphicFrame>
        <p:nvGraphicFramePr>
          <p:cNvPr id="207" name="Google Shape;207;p17"/>
          <p:cNvGraphicFramePr/>
          <p:nvPr/>
        </p:nvGraphicFramePr>
        <p:xfrm>
          <a:off x="265500" y="1148900"/>
          <a:ext cx="3000000" cy="3000000"/>
        </p:xfrm>
        <a:graphic>
          <a:graphicData uri="http://schemas.openxmlformats.org/drawingml/2006/table">
            <a:tbl>
              <a:tblPr>
                <a:noFill/>
                <a:tableStyleId>{89656CA7-20DA-4C80-976B-16890C035549}</a:tableStyleId>
              </a:tblPr>
              <a:tblGrid>
                <a:gridCol w="692350"/>
                <a:gridCol w="1580275"/>
                <a:gridCol w="3989725"/>
                <a:gridCol w="2380175"/>
              </a:tblGrid>
              <a:tr h="503250">
                <a:tc>
                  <a:txBody>
                    <a:bodyPr/>
                    <a:lstStyle/>
                    <a:p>
                      <a:pPr indent="0" lvl="0" marL="0" marR="0" rtl="0" algn="ctr">
                        <a:lnSpc>
                          <a:spcPct val="115000"/>
                        </a:lnSpc>
                        <a:spcBef>
                          <a:spcPts val="0"/>
                        </a:spcBef>
                        <a:spcAft>
                          <a:spcPts val="0"/>
                        </a:spcAft>
                        <a:buClr>
                          <a:srgbClr val="000000"/>
                        </a:buClr>
                        <a:buSzPts val="1100"/>
                        <a:buFont typeface="Arial"/>
                        <a:buNone/>
                      </a:pPr>
                      <a:r>
                        <a:rPr b="1" lang="ko-KR" sz="1100" u="none" cap="none" strike="noStrike">
                          <a:latin typeface="Arial"/>
                          <a:ea typeface="Arial"/>
                          <a:cs typeface="Arial"/>
                          <a:sym typeface="Arial"/>
                        </a:rPr>
                        <a:t>업무 구분</a:t>
                      </a:r>
                      <a:endParaRPr b="1" sz="1100" u="none" cap="none" strike="noStrike">
                        <a:latin typeface="Arial"/>
                        <a:ea typeface="Arial"/>
                        <a:cs typeface="Arial"/>
                        <a:sym typeface="Arial"/>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2F3"/>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b="1" lang="ko-KR" sz="1100" u="none" cap="none" strike="noStrike">
                          <a:latin typeface="Arial"/>
                          <a:ea typeface="Arial"/>
                          <a:cs typeface="Arial"/>
                          <a:sym typeface="Arial"/>
                        </a:rPr>
                        <a:t>상위기능</a:t>
                      </a:r>
                      <a:endParaRPr b="1" sz="1100" u="none" cap="none" strike="noStrike">
                        <a:latin typeface="Arial"/>
                        <a:ea typeface="Arial"/>
                        <a:cs typeface="Arial"/>
                        <a:sym typeface="Arial"/>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2F3"/>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b="1" lang="ko-KR" sz="1100" u="none" cap="none" strike="noStrike">
                          <a:latin typeface="Arial"/>
                          <a:ea typeface="Arial"/>
                          <a:cs typeface="Arial"/>
                          <a:sym typeface="Arial"/>
                        </a:rPr>
                        <a:t>스토리</a:t>
                      </a:r>
                      <a:endParaRPr b="1" sz="1100" u="none" cap="none" strike="noStrike">
                        <a:latin typeface="Arial"/>
                        <a:ea typeface="Arial"/>
                        <a:cs typeface="Arial"/>
                        <a:sym typeface="Arial"/>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2F3"/>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b="1" lang="ko-KR" sz="1100" u="none" cap="none" strike="noStrike">
                          <a:latin typeface="Arial"/>
                          <a:ea typeface="Arial"/>
                          <a:cs typeface="Arial"/>
                          <a:sym typeface="Arial"/>
                        </a:rPr>
                        <a:t>완료조건</a:t>
                      </a:r>
                      <a:endParaRPr b="1" sz="1100" u="none" cap="none" strike="noStrike">
                        <a:latin typeface="Arial"/>
                        <a:ea typeface="Arial"/>
                        <a:cs typeface="Arial"/>
                        <a:sym typeface="Arial"/>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2F3"/>
                    </a:solidFill>
                  </a:tcPr>
                </a:tc>
              </a:tr>
            </a:tbl>
          </a:graphicData>
        </a:graphic>
      </p:graphicFrame>
      <p:graphicFrame>
        <p:nvGraphicFramePr>
          <p:cNvPr id="208" name="Google Shape;208;p17"/>
          <p:cNvGraphicFramePr/>
          <p:nvPr/>
        </p:nvGraphicFramePr>
        <p:xfrm>
          <a:off x="265488" y="1652150"/>
          <a:ext cx="3000000" cy="3000000"/>
        </p:xfrm>
        <a:graphic>
          <a:graphicData uri="http://schemas.openxmlformats.org/drawingml/2006/table">
            <a:tbl>
              <a:tblPr>
                <a:noFill/>
                <a:tableStyleId>{89656CA7-20DA-4C80-976B-16890C035549}</a:tableStyleId>
              </a:tblPr>
              <a:tblGrid>
                <a:gridCol w="692350"/>
                <a:gridCol w="1580275"/>
                <a:gridCol w="3989725"/>
                <a:gridCol w="2380175"/>
              </a:tblGrid>
              <a:tr h="1493175">
                <a:tc rowSpan="4">
                  <a:txBody>
                    <a:bodyPr/>
                    <a:lstStyle/>
                    <a:p>
                      <a:pPr indent="0" lvl="0" marL="0" marR="0" rtl="0" algn="l">
                        <a:lnSpc>
                          <a:spcPct val="115000"/>
                        </a:lnSpc>
                        <a:spcBef>
                          <a:spcPts val="0"/>
                        </a:spcBef>
                        <a:spcAft>
                          <a:spcPts val="0"/>
                        </a:spcAft>
                        <a:buClr>
                          <a:srgbClr val="000000"/>
                        </a:buClr>
                        <a:buSzPts val="1100"/>
                        <a:buFont typeface="Arial"/>
                        <a:buNone/>
                      </a:pPr>
                      <a:r>
                        <a:rPr lang="ko-KR" sz="1100" u="none" cap="none" strike="noStrike">
                          <a:latin typeface="Arial"/>
                          <a:ea typeface="Arial"/>
                          <a:cs typeface="Arial"/>
                          <a:sym typeface="Arial"/>
                        </a:rPr>
                        <a:t>Palibra v0.2</a:t>
                      </a:r>
                      <a:endParaRPr sz="1100" u="none" cap="none" strike="noStrike">
                        <a:latin typeface="Arial"/>
                        <a:ea typeface="Arial"/>
                        <a:cs typeface="Arial"/>
                        <a:sym typeface="Arial"/>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rowSpan="4">
                  <a:txBody>
                    <a:bodyPr/>
                    <a:lstStyle/>
                    <a:p>
                      <a:pPr indent="0" lvl="0" marL="0" marR="0" rtl="0" algn="l">
                        <a:lnSpc>
                          <a:spcPct val="115000"/>
                        </a:lnSpc>
                        <a:spcBef>
                          <a:spcPts val="0"/>
                        </a:spcBef>
                        <a:spcAft>
                          <a:spcPts val="0"/>
                        </a:spcAft>
                        <a:buClr>
                          <a:srgbClr val="000000"/>
                        </a:buClr>
                        <a:buSzPts val="1100"/>
                        <a:buFont typeface="Arial"/>
                        <a:buNone/>
                      </a:pPr>
                      <a:r>
                        <a:rPr lang="ko-KR" sz="1100" u="none" cap="none" strike="noStrike">
                          <a:latin typeface="Arial"/>
                          <a:ea typeface="Arial"/>
                          <a:cs typeface="Arial"/>
                          <a:sym typeface="Arial"/>
                        </a:rPr>
                        <a:t>메뉴버튼(Smart Contract)</a:t>
                      </a:r>
                      <a:endParaRPr sz="1100" u="none" cap="none" strike="noStrike">
                        <a:latin typeface="Arial"/>
                        <a:ea typeface="Arial"/>
                        <a:cs typeface="Arial"/>
                        <a:sym typeface="Arial"/>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ko-KR" sz="1100" u="none" cap="none" strike="noStrike">
                          <a:latin typeface="Arial"/>
                          <a:ea typeface="Arial"/>
                          <a:cs typeface="Arial"/>
                          <a:sym typeface="Arial"/>
                        </a:rPr>
                        <a:t>쇼핑하기</a:t>
                      </a:r>
                      <a:endParaRPr sz="1100" u="none" cap="none" strike="noStrike">
                        <a:latin typeface="Arial"/>
                        <a:ea typeface="Arial"/>
                        <a:cs typeface="Arial"/>
                        <a:sym typeface="Arial"/>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ko-KR" sz="1100" u="none" cap="none" strike="noStrike">
                          <a:latin typeface="Arial"/>
                          <a:ea typeface="Arial"/>
                          <a:cs typeface="Arial"/>
                          <a:sym typeface="Arial"/>
                        </a:rPr>
                        <a:t>심플 쇼핑화면 노출 -&gt; 구매하기 -&gt; 완료</a:t>
                      </a:r>
                      <a:endParaRPr sz="11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lang="ko-KR" sz="1100" u="none" cap="none" strike="noStrike">
                          <a:latin typeface="Arial"/>
                          <a:ea typeface="Arial"/>
                          <a:cs typeface="Arial"/>
                          <a:sym typeface="Arial"/>
                        </a:rPr>
                        <a:t>* 거래완료 및 구매확정 시, Buyer 계좌에서 쇼핑몰, 배송업자, 판매자 계좌로 즉시 리브라 이체</a:t>
                      </a:r>
                      <a:endParaRPr sz="1100" u="none" cap="none"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lang="ko-KR" sz="1100" u="none" cap="none" strike="noStrike">
                          <a:latin typeface="Arial"/>
                          <a:ea typeface="Arial"/>
                          <a:cs typeface="Arial"/>
                          <a:sym typeface="Arial"/>
                        </a:rPr>
                        <a:t>(이 거래는 스마트컨트렉트에서 처리함)</a:t>
                      </a:r>
                      <a:endParaRPr sz="1100" u="none" cap="none" strike="noStrike">
                        <a:latin typeface="Arial"/>
                        <a:ea typeface="Arial"/>
                        <a:cs typeface="Arial"/>
                        <a:sym typeface="Arial"/>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44425">
                <a:tc vMerge="1"/>
                <a:tc vMerge="1"/>
                <a:tc>
                  <a:txBody>
                    <a:bodyPr/>
                    <a:lstStyle/>
                    <a:p>
                      <a:pPr indent="0" lvl="0" marL="0" marR="0" rtl="0" algn="l">
                        <a:lnSpc>
                          <a:spcPct val="115000"/>
                        </a:lnSpc>
                        <a:spcBef>
                          <a:spcPts val="0"/>
                        </a:spcBef>
                        <a:spcAft>
                          <a:spcPts val="0"/>
                        </a:spcAft>
                        <a:buClr>
                          <a:srgbClr val="000000"/>
                        </a:buClr>
                        <a:buSzPts val="1100"/>
                        <a:buFont typeface="Arial"/>
                        <a:buNone/>
                      </a:pPr>
                      <a:r>
                        <a:rPr lang="ko-KR" sz="1100" u="none" cap="none" strike="noStrike">
                          <a:latin typeface="Arial"/>
                          <a:ea typeface="Arial"/>
                          <a:cs typeface="Arial"/>
                          <a:sym typeface="Arial"/>
                        </a:rPr>
                        <a:t>정산받기</a:t>
                      </a:r>
                      <a:endParaRPr sz="1100" u="none" cap="none" strike="noStrike">
                        <a:latin typeface="Arial"/>
                        <a:ea typeface="Arial"/>
                        <a:cs typeface="Arial"/>
                        <a:sym typeface="Arial"/>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ko-KR" sz="1100" u="none" cap="none" strike="noStrike">
                          <a:latin typeface="Arial"/>
                          <a:ea typeface="Arial"/>
                          <a:cs typeface="Arial"/>
                          <a:sym typeface="Arial"/>
                        </a:rPr>
                        <a:t>* 판매자로 등록된 리브라 계좌로 실시간 정산된 내역 확인 및 금액 이체</a:t>
                      </a:r>
                      <a:endParaRPr sz="1100" u="none" cap="none" strike="noStrike">
                        <a:latin typeface="Arial"/>
                        <a:ea typeface="Arial"/>
                        <a:cs typeface="Arial"/>
                        <a:sym typeface="Arial"/>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26675">
                <a:tc vMerge="1"/>
                <a:tc vMerge="1"/>
                <a:tc>
                  <a:txBody>
                    <a:bodyPr/>
                    <a:lstStyle/>
                    <a:p>
                      <a:pPr indent="0" lvl="0" marL="0" marR="0" rtl="0" algn="l">
                        <a:lnSpc>
                          <a:spcPct val="115000"/>
                        </a:lnSpc>
                        <a:spcBef>
                          <a:spcPts val="0"/>
                        </a:spcBef>
                        <a:spcAft>
                          <a:spcPts val="0"/>
                        </a:spcAft>
                        <a:buClr>
                          <a:srgbClr val="000000"/>
                        </a:buClr>
                        <a:buSzPts val="1100"/>
                        <a:buFont typeface="Arial"/>
                        <a:buNone/>
                      </a:pPr>
                      <a:r>
                        <a:rPr lang="ko-KR" sz="1100" u="none" cap="none" strike="noStrike">
                          <a:latin typeface="Arial"/>
                          <a:ea typeface="Arial"/>
                          <a:cs typeface="Arial"/>
                          <a:sym typeface="Arial"/>
                        </a:rPr>
                        <a:t>은행계좌 연결하기</a:t>
                      </a:r>
                      <a:endParaRPr sz="1100" u="none" cap="none" strike="noStrike">
                        <a:latin typeface="Arial"/>
                        <a:ea typeface="Arial"/>
                        <a:cs typeface="Arial"/>
                        <a:sym typeface="Arial"/>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ko-KR" sz="1100" u="none" cap="none" strike="noStrike">
                          <a:latin typeface="Arial"/>
                          <a:ea typeface="Arial"/>
                          <a:cs typeface="Arial"/>
                          <a:sym typeface="Arial"/>
                        </a:rPr>
                        <a:t>미정</a:t>
                      </a:r>
                      <a:endParaRPr sz="1100" u="none" cap="none" strike="noStrike">
                        <a:latin typeface="Arial"/>
                        <a:ea typeface="Arial"/>
                        <a:cs typeface="Arial"/>
                        <a:sym typeface="Arial"/>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26675">
                <a:tc vMerge="1"/>
                <a:tc vMerge="1"/>
                <a:tc>
                  <a:txBody>
                    <a:bodyPr/>
                    <a:lstStyle/>
                    <a:p>
                      <a:pPr indent="0" lvl="0" marL="0" marR="0" rtl="0" algn="l">
                        <a:lnSpc>
                          <a:spcPct val="115000"/>
                        </a:lnSpc>
                        <a:spcBef>
                          <a:spcPts val="0"/>
                        </a:spcBef>
                        <a:spcAft>
                          <a:spcPts val="0"/>
                        </a:spcAft>
                        <a:buClr>
                          <a:srgbClr val="000000"/>
                        </a:buClr>
                        <a:buSzPts val="1100"/>
                        <a:buFont typeface="Arial"/>
                        <a:buNone/>
                      </a:pPr>
                      <a:r>
                        <a:rPr lang="ko-KR" sz="1100" u="none" cap="none" strike="noStrike">
                          <a:latin typeface="Arial"/>
                          <a:ea typeface="Arial"/>
                          <a:cs typeface="Arial"/>
                          <a:sym typeface="Arial"/>
                        </a:rPr>
                        <a:t>출금하기(LBR -&gt; KRW)</a:t>
                      </a:r>
                      <a:endParaRPr sz="1100" u="none" cap="none" strike="noStrike">
                        <a:latin typeface="Arial"/>
                        <a:ea typeface="Arial"/>
                        <a:cs typeface="Arial"/>
                        <a:sym typeface="Arial"/>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ko-KR" sz="1100" u="none" cap="none" strike="noStrike">
                          <a:latin typeface="Arial"/>
                          <a:ea typeface="Arial"/>
                          <a:cs typeface="Arial"/>
                          <a:sym typeface="Arial"/>
                        </a:rPr>
                        <a:t>미정</a:t>
                      </a:r>
                      <a:endParaRPr sz="1100" u="none" cap="none" strike="noStrike">
                        <a:latin typeface="Arial"/>
                        <a:ea typeface="Arial"/>
                        <a:cs typeface="Arial"/>
                        <a:sym typeface="Arial"/>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862150">
                <a:tc>
                  <a:txBody>
                    <a:bodyPr/>
                    <a:lstStyle/>
                    <a:p>
                      <a:pPr indent="0" lvl="0" marL="0" marR="0" rtl="0" algn="l">
                        <a:lnSpc>
                          <a:spcPct val="115000"/>
                        </a:lnSpc>
                        <a:spcBef>
                          <a:spcPts val="0"/>
                        </a:spcBef>
                        <a:spcAft>
                          <a:spcPts val="0"/>
                        </a:spcAft>
                        <a:buClr>
                          <a:srgbClr val="000000"/>
                        </a:buClr>
                        <a:buSzPts val="1100"/>
                        <a:buFont typeface="Arial"/>
                        <a:buNone/>
                      </a:pPr>
                      <a:r>
                        <a:rPr lang="ko-KR" sz="1100" u="none" cap="none" strike="noStrike">
                          <a:latin typeface="Arial"/>
                          <a:ea typeface="Arial"/>
                          <a:cs typeface="Arial"/>
                          <a:sym typeface="Arial"/>
                        </a:rPr>
                        <a:t>Palibra v0.3</a:t>
                      </a:r>
                      <a:endParaRPr sz="1100" u="none" cap="none" strike="noStrike">
                        <a:latin typeface="Arial"/>
                        <a:ea typeface="Arial"/>
                        <a:cs typeface="Arial"/>
                        <a:sym typeface="Arial"/>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Arial"/>
                        <a:ea typeface="Arial"/>
                        <a:cs typeface="Arial"/>
                        <a:sym typeface="Arial"/>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ko-KR" sz="1100" u="none" cap="none" strike="noStrike">
                          <a:latin typeface="Arial"/>
                          <a:ea typeface="Arial"/>
                          <a:cs typeface="Arial"/>
                          <a:sym typeface="Arial"/>
                        </a:rPr>
                        <a:t>대출받기</a:t>
                      </a:r>
                      <a:endParaRPr sz="1100" u="none" cap="none" strike="noStrike">
                        <a:latin typeface="Arial"/>
                        <a:ea typeface="Arial"/>
                        <a:cs typeface="Arial"/>
                        <a:sym typeface="Arial"/>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ko-KR" sz="1100" u="none" cap="none" strike="noStrike">
                          <a:latin typeface="Arial"/>
                          <a:ea typeface="Arial"/>
                          <a:cs typeface="Arial"/>
                          <a:sym typeface="Arial"/>
                        </a:rPr>
                        <a:t>* 사용자는 Palibra를 통해 LBR를 연이율 N%에 대출하며 월이자를 자동 납입한다 (스마트컨트렉트로 구현)</a:t>
                      </a:r>
                      <a:endParaRPr sz="1100" u="none" cap="none" strike="noStrike">
                        <a:latin typeface="Arial"/>
                        <a:ea typeface="Arial"/>
                        <a:cs typeface="Arial"/>
                        <a:sym typeface="Arial"/>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44425">
                <a:tc>
                  <a:txBody>
                    <a:bodyPr/>
                    <a:lstStyle/>
                    <a:p>
                      <a:pPr indent="0" lvl="0" marL="0" marR="0" rtl="0" algn="l">
                        <a:lnSpc>
                          <a:spcPct val="115000"/>
                        </a:lnSpc>
                        <a:spcBef>
                          <a:spcPts val="0"/>
                        </a:spcBef>
                        <a:spcAft>
                          <a:spcPts val="0"/>
                        </a:spcAft>
                        <a:buClr>
                          <a:srgbClr val="000000"/>
                        </a:buClr>
                        <a:buSzPts val="1100"/>
                        <a:buFont typeface="Arial"/>
                        <a:buNone/>
                      </a:pPr>
                      <a:r>
                        <a:rPr lang="ko-KR" sz="1100" u="none" cap="none" strike="noStrike">
                          <a:latin typeface="Arial"/>
                          <a:ea typeface="Arial"/>
                          <a:cs typeface="Arial"/>
                          <a:sym typeface="Arial"/>
                        </a:rPr>
                        <a:t>Palibra v0.4</a:t>
                      </a:r>
                      <a:endParaRPr sz="1100" u="none" cap="none" strike="noStrike">
                        <a:latin typeface="Arial"/>
                        <a:ea typeface="Arial"/>
                        <a:cs typeface="Arial"/>
                        <a:sym typeface="Arial"/>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ko-KR" sz="1100" u="none" cap="none" strike="noStrike">
                          <a:latin typeface="Arial"/>
                          <a:ea typeface="Arial"/>
                          <a:cs typeface="Arial"/>
                          <a:sym typeface="Arial"/>
                        </a:rPr>
                        <a:t>멀티커런시</a:t>
                      </a:r>
                      <a:endParaRPr sz="1100" u="none" cap="none" strike="noStrike">
                        <a:latin typeface="Arial"/>
                        <a:ea typeface="Arial"/>
                        <a:cs typeface="Arial"/>
                        <a:sym typeface="Arial"/>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ko-KR" sz="1100" u="none" cap="none" strike="noStrike">
                          <a:latin typeface="Arial"/>
                          <a:ea typeface="Arial"/>
                          <a:cs typeface="Arial"/>
                          <a:sym typeface="Arial"/>
                        </a:rPr>
                        <a:t>통화 금액을 LBR와 KRW 표기 및 선택이 가능하다</a:t>
                      </a:r>
                      <a:endParaRPr sz="1100" u="none" cap="none" strike="noStrike">
                        <a:latin typeface="Arial"/>
                        <a:ea typeface="Arial"/>
                        <a:cs typeface="Arial"/>
                        <a:sym typeface="Arial"/>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ko-KR" sz="1100" u="none" cap="none" strike="noStrike">
                          <a:latin typeface="Arial"/>
                          <a:ea typeface="Arial"/>
                          <a:cs typeface="Arial"/>
                          <a:sym typeface="Arial"/>
                        </a:rPr>
                        <a:t>자국 통화금액 및 환전금액 상시표기</a:t>
                      </a:r>
                      <a:endParaRPr sz="1100" u="none" cap="none" strike="noStrike">
                        <a:latin typeface="Arial"/>
                        <a:ea typeface="Arial"/>
                        <a:cs typeface="Arial"/>
                        <a:sym typeface="Arial"/>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44425">
                <a:tc>
                  <a:txBody>
                    <a:bodyPr/>
                    <a:lstStyle/>
                    <a:p>
                      <a:pPr indent="0" lvl="0" marL="0" marR="0" rtl="0" algn="l">
                        <a:lnSpc>
                          <a:spcPct val="115000"/>
                        </a:lnSpc>
                        <a:spcBef>
                          <a:spcPts val="0"/>
                        </a:spcBef>
                        <a:spcAft>
                          <a:spcPts val="0"/>
                        </a:spcAft>
                        <a:buClr>
                          <a:srgbClr val="000000"/>
                        </a:buClr>
                        <a:buSzPts val="1100"/>
                        <a:buFont typeface="Arial"/>
                        <a:buNone/>
                      </a:pPr>
                      <a:r>
                        <a:rPr lang="ko-KR" sz="1100" u="none" cap="none" strike="noStrike">
                          <a:latin typeface="Arial"/>
                          <a:ea typeface="Arial"/>
                          <a:cs typeface="Arial"/>
                          <a:sym typeface="Arial"/>
                        </a:rPr>
                        <a:t>Palibra v0.5</a:t>
                      </a:r>
                      <a:endParaRPr sz="1100" u="none" cap="none" strike="noStrike">
                        <a:latin typeface="Arial"/>
                        <a:ea typeface="Arial"/>
                        <a:cs typeface="Arial"/>
                        <a:sym typeface="Arial"/>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ko-KR" sz="1100" u="none" cap="none" strike="noStrike">
                          <a:latin typeface="Arial"/>
                          <a:ea typeface="Arial"/>
                          <a:cs typeface="Arial"/>
                          <a:sym typeface="Arial"/>
                        </a:rPr>
                        <a:t>안드로이드 앱 동일 기능</a:t>
                      </a:r>
                      <a:endParaRPr sz="1100" u="none" cap="none" strike="noStrike">
                        <a:latin typeface="Arial"/>
                        <a:ea typeface="Arial"/>
                        <a:cs typeface="Arial"/>
                        <a:sym typeface="Arial"/>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Arial"/>
                        <a:ea typeface="Arial"/>
                        <a:cs typeface="Arial"/>
                        <a:sym typeface="Arial"/>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Arial"/>
                        <a:ea typeface="Arial"/>
                        <a:cs typeface="Arial"/>
                        <a:sym typeface="Arial"/>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18"/>
          <p:cNvSpPr/>
          <p:nvPr/>
        </p:nvSpPr>
        <p:spPr>
          <a:xfrm>
            <a:off x="3577734" y="2816217"/>
            <a:ext cx="1698072" cy="459988"/>
          </a:xfrm>
          <a:custGeom>
            <a:rect b="b" l="l" r="r" t="t"/>
            <a:pathLst>
              <a:path extrusionOk="0" h="13800" w="71747">
                <a:moveTo>
                  <a:pt x="0" y="13800"/>
                </a:moveTo>
                <a:cubicBezTo>
                  <a:pt x="4197" y="11503"/>
                  <a:pt x="17106" y="179"/>
                  <a:pt x="25183" y="20"/>
                </a:cubicBezTo>
                <a:cubicBezTo>
                  <a:pt x="33261" y="-138"/>
                  <a:pt x="40704" y="12611"/>
                  <a:pt x="48465" y="12849"/>
                </a:cubicBezTo>
                <a:cubicBezTo>
                  <a:pt x="56226" y="13087"/>
                  <a:pt x="67867" y="3347"/>
                  <a:pt x="71747" y="1446"/>
                </a:cubicBezTo>
              </a:path>
            </a:pathLst>
          </a:custGeom>
          <a:noFill/>
          <a:ln cap="flat" cmpd="sng" w="15240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8"/>
          <p:cNvSpPr txBox="1"/>
          <p:nvPr/>
        </p:nvSpPr>
        <p:spPr>
          <a:xfrm>
            <a:off x="2311313" y="3691675"/>
            <a:ext cx="4230900" cy="106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0"/>
              <a:buFont typeface="Arial"/>
              <a:buNone/>
            </a:pPr>
            <a:r>
              <a:rPr b="0" i="0" lang="ko-KR" sz="6000" u="none" cap="none" strike="noStrike">
                <a:solidFill>
                  <a:srgbClr val="FFFFFF"/>
                </a:solidFill>
                <a:latin typeface="Roboto"/>
                <a:ea typeface="Roboto"/>
                <a:cs typeface="Roboto"/>
                <a:sym typeface="Roboto"/>
              </a:rPr>
              <a:t>Palibra v0.1</a:t>
            </a:r>
            <a:endParaRPr b="0" i="0" sz="6000" u="none" cap="none" strike="noStrike">
              <a:solidFill>
                <a:srgbClr val="FFFFFF"/>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4800"/>
              <a:buFont typeface="Arial"/>
              <a:buNone/>
            </a:pPr>
            <a:r>
              <a:rPr b="0" i="0" lang="ko-KR" sz="4800" u="none" cap="none" strike="noStrike">
                <a:solidFill>
                  <a:srgbClr val="FFFFFF"/>
                </a:solidFill>
                <a:latin typeface="Roboto"/>
                <a:ea typeface="Roboto"/>
                <a:cs typeface="Roboto"/>
                <a:sym typeface="Roboto"/>
              </a:rPr>
              <a:t> </a:t>
            </a:r>
            <a:r>
              <a:rPr b="0" i="0" lang="ko-KR" sz="4000" u="none" cap="none" strike="noStrike">
                <a:solidFill>
                  <a:srgbClr val="FFFFFF"/>
                </a:solidFill>
                <a:latin typeface="Roboto"/>
                <a:ea typeface="Roboto"/>
                <a:cs typeface="Roboto"/>
                <a:sym typeface="Roboto"/>
              </a:rPr>
              <a:t>ProtoType</a:t>
            </a:r>
            <a:endParaRPr b="0" i="0" sz="4800" u="none" cap="none" strike="noStrike">
              <a:solidFill>
                <a:srgbClr val="FFFFFF"/>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19"/>
          <p:cNvSpPr/>
          <p:nvPr/>
        </p:nvSpPr>
        <p:spPr>
          <a:xfrm>
            <a:off x="0" y="0"/>
            <a:ext cx="9144000" cy="937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19"/>
          <p:cNvSpPr txBox="1"/>
          <p:nvPr>
            <p:ph idx="4294967295" type="title"/>
          </p:nvPr>
        </p:nvSpPr>
        <p:spPr>
          <a:xfrm>
            <a:off x="201400" y="165525"/>
            <a:ext cx="4045200" cy="61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ko-KR">
                <a:solidFill>
                  <a:srgbClr val="FFFFFF"/>
                </a:solidFill>
              </a:rPr>
              <a:t>System Architecture</a:t>
            </a:r>
            <a:endParaRPr>
              <a:solidFill>
                <a:srgbClr val="FFFFFF"/>
              </a:solidFill>
            </a:endParaRPr>
          </a:p>
        </p:txBody>
      </p:sp>
      <p:sp>
        <p:nvSpPr>
          <p:cNvPr id="221" name="Google Shape;221;p19"/>
          <p:cNvSpPr/>
          <p:nvPr/>
        </p:nvSpPr>
        <p:spPr>
          <a:xfrm>
            <a:off x="2886465" y="1221779"/>
            <a:ext cx="3178800" cy="5302200"/>
          </a:xfrm>
          <a:prstGeom prst="rect">
            <a:avLst/>
          </a:prstGeom>
          <a:noFill/>
          <a:ln cap="flat" cmpd="sng" w="19050">
            <a:solidFill>
              <a:srgbClr val="6D9EEB"/>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19"/>
          <p:cNvSpPr/>
          <p:nvPr/>
        </p:nvSpPr>
        <p:spPr>
          <a:xfrm>
            <a:off x="3325440" y="1465204"/>
            <a:ext cx="2358000" cy="763500"/>
          </a:xfrm>
          <a:prstGeom prst="roundRect">
            <a:avLst>
              <a:gd fmla="val 0" name="adj"/>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Front End Web</a:t>
            </a:r>
            <a:endParaRPr b="0" i="0" sz="1400" u="none" cap="none" strike="noStrike">
              <a:solidFill>
                <a:srgbClr val="000000"/>
              </a:solidFill>
              <a:latin typeface="Arial"/>
              <a:ea typeface="Arial"/>
              <a:cs typeface="Arial"/>
              <a:sym typeface="Arial"/>
            </a:endParaRPr>
          </a:p>
        </p:txBody>
      </p:sp>
      <p:sp>
        <p:nvSpPr>
          <p:cNvPr id="223" name="Google Shape;223;p19"/>
          <p:cNvSpPr/>
          <p:nvPr/>
        </p:nvSpPr>
        <p:spPr>
          <a:xfrm>
            <a:off x="3314792" y="2754787"/>
            <a:ext cx="2283300" cy="2510700"/>
          </a:xfrm>
          <a:prstGeom prst="roundRect">
            <a:avLst>
              <a:gd fmla="val 0" name="adj"/>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Back End Rest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19"/>
          <p:cNvSpPr/>
          <p:nvPr/>
        </p:nvSpPr>
        <p:spPr>
          <a:xfrm rot="5400000">
            <a:off x="4213604" y="2409354"/>
            <a:ext cx="401700" cy="165000"/>
          </a:xfrm>
          <a:prstGeom prst="rightArrow">
            <a:avLst>
              <a:gd fmla="val 50000" name="adj1"/>
              <a:gd fmla="val 5000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19"/>
          <p:cNvSpPr/>
          <p:nvPr/>
        </p:nvSpPr>
        <p:spPr>
          <a:xfrm>
            <a:off x="3325440" y="4327854"/>
            <a:ext cx="2262000" cy="937500"/>
          </a:xfrm>
          <a:prstGeom prst="rect">
            <a:avLst/>
          </a:prstGeom>
          <a:solidFill>
            <a:srgbClr val="93C47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Infrastructure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19"/>
          <p:cNvSpPr/>
          <p:nvPr/>
        </p:nvSpPr>
        <p:spPr>
          <a:xfrm>
            <a:off x="4563040" y="4739121"/>
            <a:ext cx="1013700" cy="507300"/>
          </a:xfrm>
          <a:prstGeom prst="cube">
            <a:avLst>
              <a:gd fmla="val 25000" name="adj"/>
            </a:avLst>
          </a:prstGeom>
          <a:solidFill>
            <a:srgbClr val="674E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ko-KR" sz="1200" u="none" cap="none" strike="noStrike">
                <a:solidFill>
                  <a:srgbClr val="FFFFFF"/>
                </a:solidFill>
                <a:latin typeface="Arial"/>
                <a:ea typeface="Arial"/>
                <a:cs typeface="Arial"/>
                <a:sym typeface="Arial"/>
              </a:rPr>
              <a:t>JLibra Core</a:t>
            </a:r>
            <a:endParaRPr b="0" i="0" sz="1200" u="none" cap="none" strike="noStrike">
              <a:solidFill>
                <a:srgbClr val="FFFFFF"/>
              </a:solidFill>
              <a:latin typeface="Arial"/>
              <a:ea typeface="Arial"/>
              <a:cs typeface="Arial"/>
              <a:sym typeface="Arial"/>
            </a:endParaRPr>
          </a:p>
        </p:txBody>
      </p:sp>
      <p:pic>
        <p:nvPicPr>
          <p:cNvPr id="227" name="Google Shape;227;p19"/>
          <p:cNvPicPr preferRelativeResize="0"/>
          <p:nvPr/>
        </p:nvPicPr>
        <p:blipFill rotWithShape="1">
          <a:blip r:embed="rId3">
            <a:alphaModFix/>
          </a:blip>
          <a:srcRect b="0" l="0" r="0" t="0"/>
          <a:stretch/>
        </p:blipFill>
        <p:spPr>
          <a:xfrm>
            <a:off x="5160340" y="1677755"/>
            <a:ext cx="390767" cy="338400"/>
          </a:xfrm>
          <a:prstGeom prst="rect">
            <a:avLst/>
          </a:prstGeom>
          <a:noFill/>
          <a:ln>
            <a:noFill/>
          </a:ln>
        </p:spPr>
      </p:pic>
      <p:pic>
        <p:nvPicPr>
          <p:cNvPr id="228" name="Google Shape;228;p19"/>
          <p:cNvPicPr preferRelativeResize="0"/>
          <p:nvPr/>
        </p:nvPicPr>
        <p:blipFill rotWithShape="1">
          <a:blip r:embed="rId4">
            <a:alphaModFix/>
          </a:blip>
          <a:srcRect b="0" l="0" r="0" t="0"/>
          <a:stretch/>
        </p:blipFill>
        <p:spPr>
          <a:xfrm>
            <a:off x="5160340" y="3364024"/>
            <a:ext cx="390775" cy="350604"/>
          </a:xfrm>
          <a:prstGeom prst="rect">
            <a:avLst/>
          </a:prstGeom>
          <a:noFill/>
          <a:ln>
            <a:noFill/>
          </a:ln>
        </p:spPr>
      </p:pic>
      <p:grpSp>
        <p:nvGrpSpPr>
          <p:cNvPr id="229" name="Google Shape;229;p19"/>
          <p:cNvGrpSpPr/>
          <p:nvPr/>
        </p:nvGrpSpPr>
        <p:grpSpPr>
          <a:xfrm>
            <a:off x="451315" y="1576016"/>
            <a:ext cx="2813857" cy="2175750"/>
            <a:chOff x="817075" y="1654987"/>
            <a:chExt cx="2813857" cy="2175750"/>
          </a:xfrm>
        </p:grpSpPr>
        <p:pic>
          <p:nvPicPr>
            <p:cNvPr id="230" name="Google Shape;230;p19"/>
            <p:cNvPicPr preferRelativeResize="0"/>
            <p:nvPr/>
          </p:nvPicPr>
          <p:blipFill rotWithShape="1">
            <a:blip r:embed="rId5">
              <a:alphaModFix/>
            </a:blip>
            <a:srcRect b="0" l="0" r="0" t="0"/>
            <a:stretch/>
          </p:blipFill>
          <p:spPr>
            <a:xfrm>
              <a:off x="1970350" y="1654987"/>
              <a:ext cx="507300" cy="507300"/>
            </a:xfrm>
            <a:prstGeom prst="rect">
              <a:avLst/>
            </a:prstGeom>
            <a:noFill/>
            <a:ln>
              <a:noFill/>
            </a:ln>
          </p:spPr>
        </p:pic>
        <p:sp>
          <p:nvSpPr>
            <p:cNvPr id="231" name="Google Shape;231;p19"/>
            <p:cNvSpPr/>
            <p:nvPr/>
          </p:nvSpPr>
          <p:spPr>
            <a:xfrm>
              <a:off x="2547325" y="1756725"/>
              <a:ext cx="1083600" cy="338400"/>
            </a:xfrm>
            <a:prstGeom prst="rightArrow">
              <a:avLst>
                <a:gd fmla="val 50000" name="adj1"/>
                <a:gd fmla="val 5000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ko-KR" sz="900" u="none" cap="none" strike="noStrike">
                  <a:solidFill>
                    <a:srgbClr val="000000"/>
                  </a:solidFill>
                  <a:latin typeface="Arial"/>
                  <a:ea typeface="Arial"/>
                  <a:cs typeface="Arial"/>
                  <a:sym typeface="Arial"/>
                </a:rPr>
                <a:t>with jwt</a:t>
              </a:r>
              <a:endParaRPr b="0" i="0" sz="900" u="none" cap="none" strike="noStrike">
                <a:solidFill>
                  <a:srgbClr val="000000"/>
                </a:solidFill>
                <a:latin typeface="Arial"/>
                <a:ea typeface="Arial"/>
                <a:cs typeface="Arial"/>
                <a:sym typeface="Arial"/>
              </a:endParaRPr>
            </a:p>
          </p:txBody>
        </p:sp>
        <p:sp>
          <p:nvSpPr>
            <p:cNvPr id="232" name="Google Shape;232;p19"/>
            <p:cNvSpPr/>
            <p:nvPr/>
          </p:nvSpPr>
          <p:spPr>
            <a:xfrm>
              <a:off x="817075" y="2814025"/>
              <a:ext cx="1703916" cy="1016712"/>
            </a:xfrm>
            <a:prstGeom prst="cloud">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19"/>
            <p:cNvSpPr/>
            <p:nvPr/>
          </p:nvSpPr>
          <p:spPr>
            <a:xfrm>
              <a:off x="2547332" y="3033942"/>
              <a:ext cx="1083600" cy="338400"/>
            </a:xfrm>
            <a:prstGeom prst="leftRightArrow">
              <a:avLst>
                <a:gd fmla="val 50000" name="adj1"/>
                <a:gd fmla="val 5000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ko-KR" sz="900" u="none" cap="none" strike="noStrike">
                  <a:solidFill>
                    <a:srgbClr val="000000"/>
                  </a:solidFill>
                  <a:latin typeface="Arial"/>
                  <a:ea typeface="Arial"/>
                  <a:cs typeface="Arial"/>
                  <a:sym typeface="Arial"/>
                </a:rPr>
                <a:t>Authenticate</a:t>
              </a:r>
              <a:endParaRPr b="0" i="0" sz="900" u="none" cap="none" strike="noStrike">
                <a:solidFill>
                  <a:srgbClr val="000000"/>
                </a:solidFill>
                <a:latin typeface="Arial"/>
                <a:ea typeface="Arial"/>
                <a:cs typeface="Arial"/>
                <a:sym typeface="Arial"/>
              </a:endParaRPr>
            </a:p>
          </p:txBody>
        </p:sp>
        <p:pic>
          <p:nvPicPr>
            <p:cNvPr id="234" name="Google Shape;234;p19"/>
            <p:cNvPicPr preferRelativeResize="0"/>
            <p:nvPr/>
          </p:nvPicPr>
          <p:blipFill rotWithShape="1">
            <a:blip r:embed="rId6">
              <a:alphaModFix/>
            </a:blip>
            <a:srcRect b="22328" l="23202" r="22786" t="25208"/>
            <a:stretch/>
          </p:blipFill>
          <p:spPr>
            <a:xfrm>
              <a:off x="1697672" y="3120300"/>
              <a:ext cx="348365" cy="338400"/>
            </a:xfrm>
            <a:prstGeom prst="rect">
              <a:avLst/>
            </a:prstGeom>
            <a:noFill/>
            <a:ln>
              <a:noFill/>
            </a:ln>
          </p:spPr>
        </p:pic>
        <p:pic>
          <p:nvPicPr>
            <p:cNvPr id="235" name="Google Shape;235;p19"/>
            <p:cNvPicPr preferRelativeResize="0"/>
            <p:nvPr/>
          </p:nvPicPr>
          <p:blipFill rotWithShape="1">
            <a:blip r:embed="rId7">
              <a:alphaModFix/>
            </a:blip>
            <a:srcRect b="0" l="0" r="0" t="0"/>
            <a:stretch/>
          </p:blipFill>
          <p:spPr>
            <a:xfrm>
              <a:off x="1202775" y="3115325"/>
              <a:ext cx="348350" cy="348350"/>
            </a:xfrm>
            <a:prstGeom prst="rect">
              <a:avLst/>
            </a:prstGeom>
            <a:noFill/>
            <a:ln>
              <a:noFill/>
            </a:ln>
          </p:spPr>
        </p:pic>
      </p:grpSp>
      <p:grpSp>
        <p:nvGrpSpPr>
          <p:cNvPr id="236" name="Google Shape;236;p19"/>
          <p:cNvGrpSpPr/>
          <p:nvPr/>
        </p:nvGrpSpPr>
        <p:grpSpPr>
          <a:xfrm>
            <a:off x="3288465" y="4913554"/>
            <a:ext cx="1219275" cy="1519675"/>
            <a:chOff x="3654225" y="4992525"/>
            <a:chExt cx="1219275" cy="1519675"/>
          </a:xfrm>
        </p:grpSpPr>
        <p:sp>
          <p:nvSpPr>
            <p:cNvPr id="237" name="Google Shape;237;p19"/>
            <p:cNvSpPr/>
            <p:nvPr/>
          </p:nvSpPr>
          <p:spPr>
            <a:xfrm>
              <a:off x="3691200" y="4992525"/>
              <a:ext cx="1182300" cy="338400"/>
            </a:xfrm>
            <a:prstGeom prst="rect">
              <a:avLst/>
            </a:prstGeom>
            <a:solidFill>
              <a:srgbClr val="A2C4C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JPA</a:t>
              </a:r>
              <a:endParaRPr b="0" i="0" sz="1400" u="none" cap="none" strike="noStrike">
                <a:solidFill>
                  <a:srgbClr val="000000"/>
                </a:solidFill>
                <a:latin typeface="Arial"/>
                <a:ea typeface="Arial"/>
                <a:cs typeface="Arial"/>
                <a:sym typeface="Arial"/>
              </a:endParaRPr>
            </a:p>
          </p:txBody>
        </p:sp>
        <p:sp>
          <p:nvSpPr>
            <p:cNvPr id="238" name="Google Shape;238;p19"/>
            <p:cNvSpPr/>
            <p:nvPr/>
          </p:nvSpPr>
          <p:spPr>
            <a:xfrm>
              <a:off x="4197650" y="5304101"/>
              <a:ext cx="158400" cy="350700"/>
            </a:xfrm>
            <a:prstGeom prst="downArrow">
              <a:avLst>
                <a:gd fmla="val 50000" name="adj1"/>
                <a:gd fmla="val 5000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9" name="Google Shape;239;p19"/>
            <p:cNvGrpSpPr/>
            <p:nvPr/>
          </p:nvGrpSpPr>
          <p:grpSpPr>
            <a:xfrm>
              <a:off x="3654225" y="5748700"/>
              <a:ext cx="1182300" cy="763500"/>
              <a:chOff x="3135475" y="5750100"/>
              <a:chExt cx="1182300" cy="763500"/>
            </a:xfrm>
          </p:grpSpPr>
          <p:sp>
            <p:nvSpPr>
              <p:cNvPr id="240" name="Google Shape;240;p19"/>
              <p:cNvSpPr/>
              <p:nvPr/>
            </p:nvSpPr>
            <p:spPr>
              <a:xfrm>
                <a:off x="3135475" y="5750100"/>
                <a:ext cx="1182300" cy="763500"/>
              </a:xfrm>
              <a:prstGeom prst="can">
                <a:avLst>
                  <a:gd fmla="val 25000" name="adj"/>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1" name="Google Shape;241;p19"/>
              <p:cNvPicPr preferRelativeResize="0"/>
              <p:nvPr/>
            </p:nvPicPr>
            <p:blipFill rotWithShape="1">
              <a:blip r:embed="rId8">
                <a:alphaModFix/>
              </a:blip>
              <a:srcRect b="0" l="0" r="0" t="0"/>
              <a:stretch/>
            </p:blipFill>
            <p:spPr>
              <a:xfrm>
                <a:off x="3295675" y="5976096"/>
                <a:ext cx="861903" cy="444600"/>
              </a:xfrm>
              <a:prstGeom prst="rect">
                <a:avLst/>
              </a:prstGeom>
              <a:noFill/>
              <a:ln>
                <a:noFill/>
              </a:ln>
            </p:spPr>
          </p:pic>
        </p:grpSp>
      </p:grpSp>
      <p:grpSp>
        <p:nvGrpSpPr>
          <p:cNvPr id="242" name="Google Shape;242;p19"/>
          <p:cNvGrpSpPr/>
          <p:nvPr/>
        </p:nvGrpSpPr>
        <p:grpSpPr>
          <a:xfrm>
            <a:off x="5551115" y="4085603"/>
            <a:ext cx="2700250" cy="1837000"/>
            <a:chOff x="5916875" y="4164574"/>
            <a:chExt cx="2700250" cy="1837000"/>
          </a:xfrm>
        </p:grpSpPr>
        <p:sp>
          <p:nvSpPr>
            <p:cNvPr id="243" name="Google Shape;243;p19"/>
            <p:cNvSpPr/>
            <p:nvPr/>
          </p:nvSpPr>
          <p:spPr>
            <a:xfrm>
              <a:off x="5916875" y="4973125"/>
              <a:ext cx="1182300" cy="219900"/>
            </a:xfrm>
            <a:prstGeom prst="rightArrow">
              <a:avLst>
                <a:gd fmla="val 50000" name="adj1"/>
                <a:gd fmla="val 50000" name="adj2"/>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4" name="Google Shape;244;p19"/>
            <p:cNvPicPr preferRelativeResize="0"/>
            <p:nvPr/>
          </p:nvPicPr>
          <p:blipFill rotWithShape="1">
            <a:blip r:embed="rId9">
              <a:alphaModFix/>
            </a:blip>
            <a:srcRect b="0" l="0" r="0" t="0"/>
            <a:stretch/>
          </p:blipFill>
          <p:spPr>
            <a:xfrm>
              <a:off x="7259025" y="4164574"/>
              <a:ext cx="1358100" cy="1837000"/>
            </a:xfrm>
            <a:prstGeom prst="rect">
              <a:avLst/>
            </a:prstGeom>
            <a:noFill/>
            <a:ln>
              <a:noFill/>
            </a:ln>
          </p:spPr>
        </p:pic>
      </p:grpSp>
      <p:pic>
        <p:nvPicPr>
          <p:cNvPr id="245" name="Google Shape;245;p19"/>
          <p:cNvPicPr preferRelativeResize="0"/>
          <p:nvPr/>
        </p:nvPicPr>
        <p:blipFill rotWithShape="1">
          <a:blip r:embed="rId10">
            <a:alphaModFix/>
          </a:blip>
          <a:srcRect b="0" l="0" r="0" t="0"/>
          <a:stretch/>
        </p:blipFill>
        <p:spPr>
          <a:xfrm>
            <a:off x="5283403" y="5878573"/>
            <a:ext cx="797225" cy="680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pic>
        <p:nvPicPr>
          <p:cNvPr id="65" name="Google Shape;65;p2"/>
          <p:cNvPicPr preferRelativeResize="0"/>
          <p:nvPr/>
        </p:nvPicPr>
        <p:blipFill rotWithShape="1">
          <a:blip r:embed="rId3">
            <a:alphaModFix/>
          </a:blip>
          <a:srcRect b="0" l="0" r="0" t="0"/>
          <a:stretch/>
        </p:blipFill>
        <p:spPr>
          <a:xfrm>
            <a:off x="1991700" y="848700"/>
            <a:ext cx="5160600" cy="5160600"/>
          </a:xfrm>
          <a:prstGeom prst="rect">
            <a:avLst/>
          </a:prstGeom>
          <a:noFill/>
          <a:ln>
            <a:noFill/>
          </a:ln>
        </p:spPr>
      </p:pic>
    </p:spTree>
  </p:cSld>
  <p:clrMapOvr>
    <a:masterClrMapping/>
  </p:clrMapOvr>
  <mc:AlternateContent>
    <mc:Choice Requires="p14">
      <p:transition spd="slow" p14:dur="1500">
        <p14:flip dir="l"/>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pic>
        <p:nvPicPr>
          <p:cNvPr id="250" name="Google Shape;250;p20"/>
          <p:cNvPicPr preferRelativeResize="0"/>
          <p:nvPr/>
        </p:nvPicPr>
        <p:blipFill rotWithShape="1">
          <a:blip r:embed="rId3">
            <a:alphaModFix/>
          </a:blip>
          <a:srcRect b="0" l="0" r="0" t="0"/>
          <a:stretch/>
        </p:blipFill>
        <p:spPr>
          <a:xfrm>
            <a:off x="111975" y="1054500"/>
            <a:ext cx="8839197" cy="4748979"/>
          </a:xfrm>
          <a:prstGeom prst="rect">
            <a:avLst/>
          </a:prstGeom>
          <a:noFill/>
          <a:ln>
            <a:noFill/>
          </a:ln>
        </p:spPr>
      </p:pic>
      <p:pic>
        <p:nvPicPr>
          <p:cNvPr id="251" name="Google Shape;251;p20"/>
          <p:cNvPicPr preferRelativeResize="0"/>
          <p:nvPr/>
        </p:nvPicPr>
        <p:blipFill rotWithShape="1">
          <a:blip r:embed="rId4">
            <a:alphaModFix/>
          </a:blip>
          <a:srcRect b="0" l="0" r="0" t="0"/>
          <a:stretch/>
        </p:blipFill>
        <p:spPr>
          <a:xfrm>
            <a:off x="152400" y="1054511"/>
            <a:ext cx="8758359" cy="47489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700"/>
                                        <p:tgtEl>
                                          <p:spTgt spid="251"/>
                                        </p:tgtEl>
                                      </p:cBhvr>
                                    </p:animEffect>
                                    <p:set>
                                      <p:cBhvr>
                                        <p:cTn dur="1" fill="hold">
                                          <p:stCondLst>
                                            <p:cond delay="700"/>
                                          </p:stCondLst>
                                        </p:cTn>
                                        <p:tgtEl>
                                          <p:spTgt spid="25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400"/>
                                        <p:tgtEl>
                                          <p:spTgt spid="2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21"/>
          <p:cNvSpPr txBox="1"/>
          <p:nvPr>
            <p:ph idx="4294967295" type="title"/>
          </p:nvPr>
        </p:nvSpPr>
        <p:spPr>
          <a:xfrm>
            <a:off x="4055850" y="4038600"/>
            <a:ext cx="1032300" cy="580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ko-KR"/>
              <a:t>Q&amp;A</a:t>
            </a:r>
            <a:endParaRPr/>
          </a:p>
        </p:txBody>
      </p:sp>
      <p:sp>
        <p:nvSpPr>
          <p:cNvPr id="257" name="Google Shape;257;p21"/>
          <p:cNvSpPr/>
          <p:nvPr/>
        </p:nvSpPr>
        <p:spPr>
          <a:xfrm>
            <a:off x="3722971" y="3199005"/>
            <a:ext cx="1698072" cy="459988"/>
          </a:xfrm>
          <a:custGeom>
            <a:rect b="b" l="l" r="r" t="t"/>
            <a:pathLst>
              <a:path extrusionOk="0" h="13800" w="71747">
                <a:moveTo>
                  <a:pt x="0" y="13800"/>
                </a:moveTo>
                <a:cubicBezTo>
                  <a:pt x="4197" y="11503"/>
                  <a:pt x="17106" y="179"/>
                  <a:pt x="25183" y="20"/>
                </a:cubicBezTo>
                <a:cubicBezTo>
                  <a:pt x="33261" y="-138"/>
                  <a:pt x="40704" y="12611"/>
                  <a:pt x="48465" y="12849"/>
                </a:cubicBezTo>
                <a:cubicBezTo>
                  <a:pt x="56226" y="13087"/>
                  <a:pt x="67867" y="3347"/>
                  <a:pt x="71747" y="1446"/>
                </a:cubicBezTo>
              </a:path>
            </a:pathLst>
          </a:custGeom>
          <a:noFill/>
          <a:ln cap="flat" cmpd="sng" w="15240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23"/>
          <p:cNvSpPr txBox="1"/>
          <p:nvPr>
            <p:ph type="title"/>
          </p:nvPr>
        </p:nvSpPr>
        <p:spPr>
          <a:xfrm>
            <a:off x="485875" y="2286000"/>
            <a:ext cx="8183700" cy="1047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ko-KR"/>
              <a:t>참고사항</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pic>
        <p:nvPicPr>
          <p:cNvPr id="271" name="Google Shape;271;p24"/>
          <p:cNvPicPr preferRelativeResize="0"/>
          <p:nvPr/>
        </p:nvPicPr>
        <p:blipFill rotWithShape="1">
          <a:blip r:embed="rId3">
            <a:alphaModFix/>
          </a:blip>
          <a:srcRect b="0" l="0" r="0" t="0"/>
          <a:stretch/>
        </p:blipFill>
        <p:spPr>
          <a:xfrm>
            <a:off x="112850" y="404750"/>
            <a:ext cx="8839201" cy="604848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pic>
        <p:nvPicPr>
          <p:cNvPr id="276" name="Google Shape;276;p25"/>
          <p:cNvPicPr preferRelativeResize="0"/>
          <p:nvPr/>
        </p:nvPicPr>
        <p:blipFill rotWithShape="1">
          <a:blip r:embed="rId3">
            <a:alphaModFix/>
          </a:blip>
          <a:srcRect b="0" l="0" r="0" t="0"/>
          <a:stretch/>
        </p:blipFill>
        <p:spPr>
          <a:xfrm>
            <a:off x="152400" y="152400"/>
            <a:ext cx="8839200" cy="6387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pic>
        <p:nvPicPr>
          <p:cNvPr id="70" name="Google Shape;70;p3"/>
          <p:cNvPicPr preferRelativeResize="0"/>
          <p:nvPr/>
        </p:nvPicPr>
        <p:blipFill rotWithShape="1">
          <a:blip r:embed="rId3">
            <a:alphaModFix/>
          </a:blip>
          <a:srcRect b="0" l="0" r="0" t="0"/>
          <a:stretch/>
        </p:blipFill>
        <p:spPr>
          <a:xfrm>
            <a:off x="2644063" y="671413"/>
            <a:ext cx="3855875" cy="5515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grpSp>
        <p:nvGrpSpPr>
          <p:cNvPr id="75" name="Google Shape;75;p4"/>
          <p:cNvGrpSpPr/>
          <p:nvPr/>
        </p:nvGrpSpPr>
        <p:grpSpPr>
          <a:xfrm>
            <a:off x="6298228" y="3286727"/>
            <a:ext cx="2845772" cy="3219783"/>
            <a:chOff x="6298228" y="3286727"/>
            <a:chExt cx="2845772" cy="3219783"/>
          </a:xfrm>
        </p:grpSpPr>
        <p:pic>
          <p:nvPicPr>
            <p:cNvPr id="76" name="Google Shape;76;p4"/>
            <p:cNvPicPr preferRelativeResize="0"/>
            <p:nvPr/>
          </p:nvPicPr>
          <p:blipFill rotWithShape="1">
            <a:blip r:embed="rId3">
              <a:alphaModFix/>
            </a:blip>
            <a:srcRect b="0" l="0" r="0" t="0"/>
            <a:stretch/>
          </p:blipFill>
          <p:spPr>
            <a:xfrm>
              <a:off x="6467619" y="3683913"/>
              <a:ext cx="2676381" cy="2822597"/>
            </a:xfrm>
            <a:prstGeom prst="rect">
              <a:avLst/>
            </a:prstGeom>
            <a:noFill/>
            <a:ln>
              <a:noFill/>
            </a:ln>
          </p:spPr>
        </p:pic>
        <p:pic>
          <p:nvPicPr>
            <p:cNvPr id="77" name="Google Shape;77;p4"/>
            <p:cNvPicPr preferRelativeResize="0"/>
            <p:nvPr/>
          </p:nvPicPr>
          <p:blipFill rotWithShape="1">
            <a:blip r:embed="rId4">
              <a:alphaModFix/>
            </a:blip>
            <a:srcRect b="0" l="0" r="0" t="0"/>
            <a:stretch/>
          </p:blipFill>
          <p:spPr>
            <a:xfrm rot="517367">
              <a:off x="6392026" y="3348489"/>
              <a:ext cx="923459" cy="1320849"/>
            </a:xfrm>
            <a:prstGeom prst="rect">
              <a:avLst/>
            </a:prstGeom>
            <a:noFill/>
            <a:ln>
              <a:noFill/>
            </a:ln>
          </p:spPr>
        </p:pic>
      </p:grpSp>
      <p:pic>
        <p:nvPicPr>
          <p:cNvPr id="78" name="Google Shape;78;p4"/>
          <p:cNvPicPr preferRelativeResize="0"/>
          <p:nvPr/>
        </p:nvPicPr>
        <p:blipFill rotWithShape="1">
          <a:blip r:embed="rId5">
            <a:alphaModFix/>
          </a:blip>
          <a:srcRect b="0" l="0" r="0" t="0"/>
          <a:stretch/>
        </p:blipFill>
        <p:spPr>
          <a:xfrm>
            <a:off x="3619500" y="2476500"/>
            <a:ext cx="1905000" cy="1905000"/>
          </a:xfrm>
          <a:prstGeom prst="rect">
            <a:avLst/>
          </a:prstGeom>
          <a:noFill/>
          <a:ln>
            <a:noFill/>
          </a:ln>
        </p:spPr>
      </p:pic>
      <p:grpSp>
        <p:nvGrpSpPr>
          <p:cNvPr id="79" name="Google Shape;79;p4"/>
          <p:cNvGrpSpPr/>
          <p:nvPr/>
        </p:nvGrpSpPr>
        <p:grpSpPr>
          <a:xfrm>
            <a:off x="-76200" y="-9"/>
            <a:ext cx="3241500" cy="4161709"/>
            <a:chOff x="-76200" y="-9"/>
            <a:chExt cx="3241500" cy="4161709"/>
          </a:xfrm>
        </p:grpSpPr>
        <p:pic>
          <p:nvPicPr>
            <p:cNvPr id="80" name="Google Shape;80;p4"/>
            <p:cNvPicPr preferRelativeResize="0"/>
            <p:nvPr/>
          </p:nvPicPr>
          <p:blipFill rotWithShape="1">
            <a:blip r:embed="rId6">
              <a:alphaModFix/>
            </a:blip>
            <a:srcRect b="0" l="0" r="0" t="0"/>
            <a:stretch/>
          </p:blipFill>
          <p:spPr>
            <a:xfrm>
              <a:off x="-76200" y="920200"/>
              <a:ext cx="3241500" cy="3241500"/>
            </a:xfrm>
            <a:prstGeom prst="rect">
              <a:avLst/>
            </a:prstGeom>
            <a:noFill/>
            <a:ln>
              <a:noFill/>
            </a:ln>
          </p:spPr>
        </p:pic>
        <p:pic>
          <p:nvPicPr>
            <p:cNvPr id="81" name="Google Shape;81;p4"/>
            <p:cNvPicPr preferRelativeResize="0"/>
            <p:nvPr/>
          </p:nvPicPr>
          <p:blipFill rotWithShape="1">
            <a:blip r:embed="rId7">
              <a:alphaModFix/>
            </a:blip>
            <a:srcRect b="0" l="0" r="0" t="0"/>
            <a:stretch/>
          </p:blipFill>
          <p:spPr>
            <a:xfrm>
              <a:off x="1199975" y="-9"/>
              <a:ext cx="689150" cy="989734"/>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1000"/>
                                        <p:tgtEl>
                                          <p:spTgt spid="75"/>
                                        </p:tgtEl>
                                      </p:cBhvr>
                                    </p:animEffect>
                                  </p:childTnLst>
                                </p:cTn>
                              </p:par>
                              <p:par>
                                <p:cTn fill="hold" nodeType="with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900"/>
                                        <p:tgtEl>
                                          <p:spTgt spid="79"/>
                                        </p:tgtEl>
                                      </p:cBhvr>
                                    </p:animEffec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pic>
        <p:nvPicPr>
          <p:cNvPr id="86" name="Google Shape;86;p5"/>
          <p:cNvPicPr preferRelativeResize="0"/>
          <p:nvPr/>
        </p:nvPicPr>
        <p:blipFill rotWithShape="1">
          <a:blip r:embed="rId3">
            <a:alphaModFix/>
          </a:blip>
          <a:srcRect b="0" l="0" r="0" t="0"/>
          <a:stretch/>
        </p:blipFill>
        <p:spPr>
          <a:xfrm>
            <a:off x="6467619" y="3607713"/>
            <a:ext cx="2676381" cy="2822597"/>
          </a:xfrm>
          <a:prstGeom prst="rect">
            <a:avLst/>
          </a:prstGeom>
          <a:noFill/>
          <a:ln>
            <a:noFill/>
          </a:ln>
        </p:spPr>
      </p:pic>
      <p:pic>
        <p:nvPicPr>
          <p:cNvPr id="87" name="Google Shape;87;p5"/>
          <p:cNvPicPr preferRelativeResize="0"/>
          <p:nvPr/>
        </p:nvPicPr>
        <p:blipFill rotWithShape="1">
          <a:blip r:embed="rId4">
            <a:alphaModFix/>
          </a:blip>
          <a:srcRect b="0" l="0" r="0" t="0"/>
          <a:stretch/>
        </p:blipFill>
        <p:spPr>
          <a:xfrm>
            <a:off x="3619500" y="2476500"/>
            <a:ext cx="1905000" cy="1905000"/>
          </a:xfrm>
          <a:prstGeom prst="rect">
            <a:avLst/>
          </a:prstGeom>
          <a:noFill/>
          <a:ln>
            <a:noFill/>
          </a:ln>
        </p:spPr>
      </p:pic>
      <p:pic>
        <p:nvPicPr>
          <p:cNvPr id="88" name="Google Shape;88;p5"/>
          <p:cNvPicPr preferRelativeResize="0"/>
          <p:nvPr/>
        </p:nvPicPr>
        <p:blipFill rotWithShape="1">
          <a:blip r:embed="rId5">
            <a:alphaModFix/>
          </a:blip>
          <a:srcRect b="0" l="0" r="0" t="0"/>
          <a:stretch/>
        </p:blipFill>
        <p:spPr>
          <a:xfrm>
            <a:off x="152400" y="152400"/>
            <a:ext cx="3314700" cy="3314700"/>
          </a:xfrm>
          <a:prstGeom prst="rect">
            <a:avLst/>
          </a:prstGeom>
          <a:noFill/>
          <a:ln>
            <a:noFill/>
          </a:ln>
        </p:spPr>
      </p:pic>
      <p:pic>
        <p:nvPicPr>
          <p:cNvPr id="89" name="Google Shape;89;p5"/>
          <p:cNvPicPr preferRelativeResize="0"/>
          <p:nvPr/>
        </p:nvPicPr>
        <p:blipFill rotWithShape="1">
          <a:blip r:embed="rId6">
            <a:alphaModFix/>
          </a:blip>
          <a:srcRect b="0" l="0" r="0" t="0"/>
          <a:stretch/>
        </p:blipFill>
        <p:spPr>
          <a:xfrm rot="5096288">
            <a:off x="6257550" y="3040450"/>
            <a:ext cx="1238314" cy="777100"/>
          </a:xfrm>
          <a:prstGeom prst="rect">
            <a:avLst/>
          </a:prstGeom>
          <a:noFill/>
          <a:ln>
            <a:noFill/>
          </a:ln>
        </p:spPr>
      </p:pic>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grpSp>
        <p:nvGrpSpPr>
          <p:cNvPr id="94" name="Google Shape;94;p6"/>
          <p:cNvGrpSpPr/>
          <p:nvPr/>
        </p:nvGrpSpPr>
        <p:grpSpPr>
          <a:xfrm>
            <a:off x="1822157" y="716463"/>
            <a:ext cx="5499681" cy="2115813"/>
            <a:chOff x="1822157" y="716463"/>
            <a:chExt cx="5499681" cy="2115813"/>
          </a:xfrm>
        </p:grpSpPr>
        <p:pic>
          <p:nvPicPr>
            <p:cNvPr id="95" name="Google Shape;95;p6"/>
            <p:cNvPicPr preferRelativeResize="0"/>
            <p:nvPr/>
          </p:nvPicPr>
          <p:blipFill rotWithShape="1">
            <a:blip r:embed="rId3">
              <a:alphaModFix/>
            </a:blip>
            <a:srcRect b="0" l="0" r="0" t="0"/>
            <a:stretch/>
          </p:blipFill>
          <p:spPr>
            <a:xfrm>
              <a:off x="3572075" y="716463"/>
              <a:ext cx="1886725" cy="1415048"/>
            </a:xfrm>
            <a:prstGeom prst="rect">
              <a:avLst/>
            </a:prstGeom>
            <a:noFill/>
            <a:ln>
              <a:noFill/>
            </a:ln>
          </p:spPr>
        </p:pic>
        <p:pic>
          <p:nvPicPr>
            <p:cNvPr id="96" name="Google Shape;96;p6"/>
            <p:cNvPicPr preferRelativeResize="0"/>
            <p:nvPr/>
          </p:nvPicPr>
          <p:blipFill rotWithShape="1">
            <a:blip r:embed="rId4">
              <a:alphaModFix/>
            </a:blip>
            <a:srcRect b="0" l="0" r="0" t="0"/>
            <a:stretch/>
          </p:blipFill>
          <p:spPr>
            <a:xfrm rot="-2032456">
              <a:off x="2094813" y="1344513"/>
              <a:ext cx="1062902" cy="1302050"/>
            </a:xfrm>
            <a:prstGeom prst="rect">
              <a:avLst/>
            </a:prstGeom>
            <a:noFill/>
            <a:ln>
              <a:noFill/>
            </a:ln>
          </p:spPr>
        </p:pic>
        <p:pic>
          <p:nvPicPr>
            <p:cNvPr id="97" name="Google Shape;97;p6"/>
            <p:cNvPicPr preferRelativeResize="0"/>
            <p:nvPr/>
          </p:nvPicPr>
          <p:blipFill rotWithShape="1">
            <a:blip r:embed="rId5">
              <a:alphaModFix/>
            </a:blip>
            <a:srcRect b="0" l="0" r="0" t="0"/>
            <a:stretch/>
          </p:blipFill>
          <p:spPr>
            <a:xfrm rot="2333785">
              <a:off x="5718675" y="1252812"/>
              <a:ext cx="1343291" cy="1302050"/>
            </a:xfrm>
            <a:prstGeom prst="rect">
              <a:avLst/>
            </a:prstGeom>
            <a:noFill/>
            <a:ln>
              <a:noFill/>
            </a:ln>
          </p:spPr>
        </p:pic>
      </p:grpSp>
      <p:pic>
        <p:nvPicPr>
          <p:cNvPr id="98" name="Google Shape;98;p6"/>
          <p:cNvPicPr preferRelativeResize="0"/>
          <p:nvPr/>
        </p:nvPicPr>
        <p:blipFill rotWithShape="1">
          <a:blip r:embed="rId6">
            <a:alphaModFix/>
          </a:blip>
          <a:srcRect b="0" l="0" r="0" t="0"/>
          <a:stretch/>
        </p:blipFill>
        <p:spPr>
          <a:xfrm>
            <a:off x="2510400" y="2131513"/>
            <a:ext cx="4010025" cy="4010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3000"/>
                                        <p:tgtEl>
                                          <p:spTgt spid="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pic>
        <p:nvPicPr>
          <p:cNvPr id="103" name="Google Shape;103;p7"/>
          <p:cNvPicPr preferRelativeResize="0"/>
          <p:nvPr/>
        </p:nvPicPr>
        <p:blipFill rotWithShape="1">
          <a:blip r:embed="rId3">
            <a:alphaModFix/>
          </a:blip>
          <a:srcRect b="0" l="0" r="0" t="0"/>
          <a:stretch/>
        </p:blipFill>
        <p:spPr>
          <a:xfrm>
            <a:off x="-72850" y="2640725"/>
            <a:ext cx="1227600" cy="1227600"/>
          </a:xfrm>
          <a:prstGeom prst="rect">
            <a:avLst/>
          </a:prstGeom>
          <a:noFill/>
          <a:ln>
            <a:noFill/>
          </a:ln>
        </p:spPr>
      </p:pic>
      <p:pic>
        <p:nvPicPr>
          <p:cNvPr id="104" name="Google Shape;104;p7"/>
          <p:cNvPicPr preferRelativeResize="0"/>
          <p:nvPr/>
        </p:nvPicPr>
        <p:blipFill rotWithShape="1">
          <a:blip r:embed="rId4">
            <a:alphaModFix/>
          </a:blip>
          <a:srcRect b="0" l="0" r="0" t="0"/>
          <a:stretch/>
        </p:blipFill>
        <p:spPr>
          <a:xfrm>
            <a:off x="8168150" y="2740075"/>
            <a:ext cx="1052050" cy="1052050"/>
          </a:xfrm>
          <a:prstGeom prst="rect">
            <a:avLst/>
          </a:prstGeom>
          <a:noFill/>
          <a:ln>
            <a:noFill/>
          </a:ln>
        </p:spPr>
      </p:pic>
      <p:pic>
        <p:nvPicPr>
          <p:cNvPr id="105" name="Google Shape;105;p7"/>
          <p:cNvPicPr preferRelativeResize="0"/>
          <p:nvPr/>
        </p:nvPicPr>
        <p:blipFill rotWithShape="1">
          <a:blip r:embed="rId5">
            <a:alphaModFix/>
          </a:blip>
          <a:srcRect b="0" l="0" r="0" t="0"/>
          <a:stretch/>
        </p:blipFill>
        <p:spPr>
          <a:xfrm>
            <a:off x="2693175" y="2577846"/>
            <a:ext cx="1052050" cy="1200966"/>
          </a:xfrm>
          <a:prstGeom prst="rect">
            <a:avLst/>
          </a:prstGeom>
          <a:noFill/>
          <a:ln>
            <a:noFill/>
          </a:ln>
        </p:spPr>
      </p:pic>
      <p:pic>
        <p:nvPicPr>
          <p:cNvPr id="106" name="Google Shape;106;p7"/>
          <p:cNvPicPr preferRelativeResize="0"/>
          <p:nvPr/>
        </p:nvPicPr>
        <p:blipFill rotWithShape="1">
          <a:blip r:embed="rId6">
            <a:alphaModFix/>
          </a:blip>
          <a:srcRect b="0" l="0" r="0" t="0"/>
          <a:stretch/>
        </p:blipFill>
        <p:spPr>
          <a:xfrm>
            <a:off x="5453200" y="2663149"/>
            <a:ext cx="1226591" cy="1030350"/>
          </a:xfrm>
          <a:prstGeom prst="rect">
            <a:avLst/>
          </a:prstGeom>
          <a:noFill/>
          <a:ln>
            <a:noFill/>
          </a:ln>
        </p:spPr>
      </p:pic>
      <p:grpSp>
        <p:nvGrpSpPr>
          <p:cNvPr id="107" name="Google Shape;107;p7"/>
          <p:cNvGrpSpPr/>
          <p:nvPr/>
        </p:nvGrpSpPr>
        <p:grpSpPr>
          <a:xfrm>
            <a:off x="914400" y="3343650"/>
            <a:ext cx="1783500" cy="2023350"/>
            <a:chOff x="914400" y="3343650"/>
            <a:chExt cx="1783500" cy="2023350"/>
          </a:xfrm>
        </p:grpSpPr>
        <p:cxnSp>
          <p:nvCxnSpPr>
            <p:cNvPr id="108" name="Google Shape;108;p7"/>
            <p:cNvCxnSpPr/>
            <p:nvPr/>
          </p:nvCxnSpPr>
          <p:spPr>
            <a:xfrm>
              <a:off x="978000" y="3343650"/>
              <a:ext cx="1656300" cy="0"/>
            </a:xfrm>
            <a:prstGeom prst="straightConnector1">
              <a:avLst/>
            </a:prstGeom>
            <a:noFill/>
            <a:ln cap="flat" cmpd="sng" w="76200">
              <a:solidFill>
                <a:srgbClr val="3D85C6"/>
              </a:solidFill>
              <a:prstDash val="solid"/>
              <a:round/>
              <a:headEnd len="sm" w="sm" type="none"/>
              <a:tailEnd len="med" w="med" type="stealth"/>
            </a:ln>
          </p:spPr>
        </p:cxnSp>
        <p:sp>
          <p:nvSpPr>
            <p:cNvPr id="109" name="Google Shape;109;p7"/>
            <p:cNvSpPr/>
            <p:nvPr/>
          </p:nvSpPr>
          <p:spPr>
            <a:xfrm>
              <a:off x="914400" y="3855000"/>
              <a:ext cx="1783500" cy="750000"/>
            </a:xfrm>
            <a:prstGeom prst="roundRect">
              <a:avLst>
                <a:gd fmla="val 16667" name="adj"/>
              </a:avLst>
            </a:prstGeom>
            <a:noFill/>
            <a:ln cap="flat" cmpd="sng" w="3810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FFFFFF"/>
                  </a:solidFill>
                  <a:latin typeface="Arial"/>
                  <a:ea typeface="Arial"/>
                  <a:cs typeface="Arial"/>
                  <a:sym typeface="Arial"/>
                </a:rPr>
                <a:t>PG 사 수수료</a:t>
              </a:r>
              <a:endParaRPr b="0" i="0" sz="1800" u="none" cap="none" strike="noStrike">
                <a:solidFill>
                  <a:srgbClr val="FFFFFF"/>
                </a:solidFill>
                <a:latin typeface="Arial"/>
                <a:ea typeface="Arial"/>
                <a:cs typeface="Arial"/>
                <a:sym typeface="Arial"/>
              </a:endParaRPr>
            </a:p>
          </p:txBody>
        </p:sp>
        <p:sp>
          <p:nvSpPr>
            <p:cNvPr id="110" name="Google Shape;110;p7"/>
            <p:cNvSpPr/>
            <p:nvPr/>
          </p:nvSpPr>
          <p:spPr>
            <a:xfrm>
              <a:off x="914400" y="4617000"/>
              <a:ext cx="1783500" cy="750000"/>
            </a:xfrm>
            <a:prstGeom prst="roundRect">
              <a:avLst>
                <a:gd fmla="val 16667" name="adj"/>
              </a:avLst>
            </a:prstGeom>
            <a:noFill/>
            <a:ln cap="flat" cmpd="sng" w="3810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FFFFFF"/>
                  </a:solidFill>
                  <a:latin typeface="Arial"/>
                  <a:ea typeface="Arial"/>
                  <a:cs typeface="Arial"/>
                  <a:sym typeface="Arial"/>
                </a:rPr>
                <a:t>카드 사 수수료</a:t>
              </a:r>
              <a:endParaRPr b="0" i="0" sz="1800" u="none" cap="none" strike="noStrike">
                <a:solidFill>
                  <a:srgbClr val="FFFFFF"/>
                </a:solidFill>
                <a:latin typeface="Arial"/>
                <a:ea typeface="Arial"/>
                <a:cs typeface="Arial"/>
                <a:sym typeface="Arial"/>
              </a:endParaRPr>
            </a:p>
          </p:txBody>
        </p:sp>
      </p:grpSp>
      <p:grpSp>
        <p:nvGrpSpPr>
          <p:cNvPr id="111" name="Google Shape;111;p7"/>
          <p:cNvGrpSpPr/>
          <p:nvPr/>
        </p:nvGrpSpPr>
        <p:grpSpPr>
          <a:xfrm>
            <a:off x="3680250" y="3343650"/>
            <a:ext cx="1783500" cy="1261350"/>
            <a:chOff x="3680250" y="3343650"/>
            <a:chExt cx="1783500" cy="1261350"/>
          </a:xfrm>
        </p:grpSpPr>
        <p:sp>
          <p:nvSpPr>
            <p:cNvPr id="112" name="Google Shape;112;p7"/>
            <p:cNvSpPr/>
            <p:nvPr/>
          </p:nvSpPr>
          <p:spPr>
            <a:xfrm>
              <a:off x="3680250" y="3855000"/>
              <a:ext cx="1783500" cy="750000"/>
            </a:xfrm>
            <a:prstGeom prst="roundRect">
              <a:avLst>
                <a:gd fmla="val 16667" name="adj"/>
              </a:avLst>
            </a:prstGeom>
            <a:noFill/>
            <a:ln cap="flat" cmpd="sng" w="3810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FFFFFF"/>
                  </a:solidFill>
                  <a:latin typeface="Arial"/>
                  <a:ea typeface="Arial"/>
                  <a:cs typeface="Arial"/>
                  <a:sym typeface="Arial"/>
                </a:rPr>
                <a:t>쇼핑몰 수수료</a:t>
              </a:r>
              <a:endParaRPr b="0" i="0" sz="1800" u="none" cap="none" strike="noStrike">
                <a:solidFill>
                  <a:srgbClr val="FFFFFF"/>
                </a:solidFill>
                <a:latin typeface="Arial"/>
                <a:ea typeface="Arial"/>
                <a:cs typeface="Arial"/>
                <a:sym typeface="Arial"/>
              </a:endParaRPr>
            </a:p>
          </p:txBody>
        </p:sp>
        <p:cxnSp>
          <p:nvCxnSpPr>
            <p:cNvPr id="113" name="Google Shape;113;p7"/>
            <p:cNvCxnSpPr/>
            <p:nvPr/>
          </p:nvCxnSpPr>
          <p:spPr>
            <a:xfrm>
              <a:off x="3797400" y="3343650"/>
              <a:ext cx="1656300" cy="0"/>
            </a:xfrm>
            <a:prstGeom prst="straightConnector1">
              <a:avLst/>
            </a:prstGeom>
            <a:noFill/>
            <a:ln cap="flat" cmpd="sng" w="76200">
              <a:solidFill>
                <a:srgbClr val="3D85C6"/>
              </a:solidFill>
              <a:prstDash val="solid"/>
              <a:round/>
              <a:headEnd len="sm" w="sm" type="none"/>
              <a:tailEnd len="med" w="med" type="stealth"/>
            </a:ln>
          </p:spPr>
        </p:cxnSp>
      </p:grpSp>
      <p:grpSp>
        <p:nvGrpSpPr>
          <p:cNvPr id="114" name="Google Shape;114;p7"/>
          <p:cNvGrpSpPr/>
          <p:nvPr/>
        </p:nvGrpSpPr>
        <p:grpSpPr>
          <a:xfrm>
            <a:off x="6563400" y="3343650"/>
            <a:ext cx="1951208" cy="1261350"/>
            <a:chOff x="6563400" y="3343650"/>
            <a:chExt cx="1951208" cy="1261350"/>
          </a:xfrm>
        </p:grpSpPr>
        <p:sp>
          <p:nvSpPr>
            <p:cNvPr id="115" name="Google Shape;115;p7"/>
            <p:cNvSpPr/>
            <p:nvPr/>
          </p:nvSpPr>
          <p:spPr>
            <a:xfrm>
              <a:off x="6563400" y="3855000"/>
              <a:ext cx="1951208" cy="750000"/>
            </a:xfrm>
            <a:prstGeom prst="roundRect">
              <a:avLst>
                <a:gd fmla="val 16667" name="adj"/>
              </a:avLst>
            </a:prstGeom>
            <a:noFill/>
            <a:ln cap="flat" cmpd="sng" w="3810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ko-KR" sz="1800" u="none" cap="none" strike="noStrike">
                  <a:solidFill>
                    <a:srgbClr val="FFFFFF"/>
                  </a:solidFill>
                  <a:latin typeface="Arial"/>
                  <a:ea typeface="Arial"/>
                  <a:cs typeface="Arial"/>
                  <a:sym typeface="Arial"/>
                </a:rPr>
                <a:t>은행이체 수수료</a:t>
              </a:r>
              <a:endParaRPr b="0" i="0" sz="1800" u="none" cap="none" strike="noStrike">
                <a:solidFill>
                  <a:srgbClr val="FFFFFF"/>
                </a:solidFill>
                <a:latin typeface="Arial"/>
                <a:ea typeface="Arial"/>
                <a:cs typeface="Arial"/>
                <a:sym typeface="Arial"/>
              </a:endParaRPr>
            </a:p>
          </p:txBody>
        </p:sp>
        <p:cxnSp>
          <p:nvCxnSpPr>
            <p:cNvPr id="116" name="Google Shape;116;p7"/>
            <p:cNvCxnSpPr/>
            <p:nvPr/>
          </p:nvCxnSpPr>
          <p:spPr>
            <a:xfrm>
              <a:off x="6693000" y="3343650"/>
              <a:ext cx="1656300" cy="0"/>
            </a:xfrm>
            <a:prstGeom prst="straightConnector1">
              <a:avLst/>
            </a:prstGeom>
            <a:noFill/>
            <a:ln cap="flat" cmpd="sng" w="76200">
              <a:solidFill>
                <a:srgbClr val="3D85C6"/>
              </a:solidFill>
              <a:prstDash val="solid"/>
              <a:round/>
              <a:headEnd len="sm" w="sm" type="none"/>
              <a:tailEnd len="med" w="med" type="stealth"/>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8"/>
          <p:cNvSpPr txBox="1"/>
          <p:nvPr>
            <p:ph idx="1" type="body"/>
          </p:nvPr>
        </p:nvSpPr>
        <p:spPr>
          <a:xfrm>
            <a:off x="87000" y="2763900"/>
            <a:ext cx="8970000" cy="1330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2100"/>
              <a:buNone/>
            </a:pPr>
            <a:r>
              <a:rPr i="1" lang="ko-KR" sz="2000">
                <a:solidFill>
                  <a:srgbClr val="674EA7"/>
                </a:solidFill>
                <a:latin typeface="Malgun Gothic"/>
                <a:ea typeface="Malgun Gothic"/>
                <a:cs typeface="Malgun Gothic"/>
                <a:sym typeface="Malgun Gothic"/>
              </a:rPr>
              <a:t>“글로벌에서 통용 가능한 간편한 형태의 화폐와 금융 인프라를 제공하여, </a:t>
            </a:r>
            <a:endParaRPr i="1" sz="2000">
              <a:solidFill>
                <a:srgbClr val="674EA7"/>
              </a:solidFill>
              <a:latin typeface="Malgun Gothic"/>
              <a:ea typeface="Malgun Gothic"/>
              <a:cs typeface="Malgun Gothic"/>
              <a:sym typeface="Malgun Gothic"/>
            </a:endParaRPr>
          </a:p>
          <a:p>
            <a:pPr indent="0" lvl="0" marL="0" rtl="0" algn="ctr">
              <a:lnSpc>
                <a:spcPct val="115000"/>
              </a:lnSpc>
              <a:spcBef>
                <a:spcPts val="0"/>
              </a:spcBef>
              <a:spcAft>
                <a:spcPts val="0"/>
              </a:spcAft>
              <a:buSzPts val="2100"/>
              <a:buNone/>
            </a:pPr>
            <a:r>
              <a:rPr b="1" i="1" lang="ko-KR" sz="2000">
                <a:solidFill>
                  <a:srgbClr val="674EA7"/>
                </a:solidFill>
                <a:latin typeface="Malgun Gothic"/>
                <a:ea typeface="Malgun Gothic"/>
                <a:cs typeface="Malgun Gothic"/>
                <a:sym typeface="Malgun Gothic"/>
              </a:rPr>
              <a:t>전세계 모든 이들에게 금융의 자유를 주는 것</a:t>
            </a:r>
            <a:r>
              <a:rPr i="1" lang="ko-KR" sz="2000">
                <a:solidFill>
                  <a:srgbClr val="674EA7"/>
                </a:solidFill>
                <a:latin typeface="Malgun Gothic"/>
                <a:ea typeface="Malgun Gothic"/>
                <a:cs typeface="Malgun Gothic"/>
                <a:sym typeface="Malgun Gothic"/>
              </a:rPr>
              <a:t>이 우리의 미션입니다”</a:t>
            </a:r>
            <a:endParaRPr sz="2000">
              <a:solidFill>
                <a:srgbClr val="674EA7"/>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pic>
        <p:nvPicPr>
          <p:cNvPr id="126" name="Google Shape;126;p9"/>
          <p:cNvPicPr preferRelativeResize="0"/>
          <p:nvPr/>
        </p:nvPicPr>
        <p:blipFill rotWithShape="1">
          <a:blip r:embed="rId3">
            <a:alphaModFix/>
          </a:blip>
          <a:srcRect b="0" l="0" r="0" t="0"/>
          <a:stretch/>
        </p:blipFill>
        <p:spPr>
          <a:xfrm>
            <a:off x="1662400" y="615750"/>
            <a:ext cx="5819199" cy="5626500"/>
          </a:xfrm>
          <a:prstGeom prst="rect">
            <a:avLst/>
          </a:prstGeom>
          <a:noFill/>
          <a:ln>
            <a:noFill/>
          </a:ln>
        </p:spPr>
      </p:pic>
      <p:grpSp>
        <p:nvGrpSpPr>
          <p:cNvPr id="127" name="Google Shape;127;p9"/>
          <p:cNvGrpSpPr/>
          <p:nvPr/>
        </p:nvGrpSpPr>
        <p:grpSpPr>
          <a:xfrm>
            <a:off x="1796938" y="1415235"/>
            <a:ext cx="5511512" cy="3944092"/>
            <a:chOff x="1796938" y="1415235"/>
            <a:chExt cx="5511512" cy="3944092"/>
          </a:xfrm>
        </p:grpSpPr>
        <p:sp>
          <p:nvSpPr>
            <p:cNvPr id="128" name="Google Shape;128;p9"/>
            <p:cNvSpPr/>
            <p:nvPr/>
          </p:nvSpPr>
          <p:spPr>
            <a:xfrm flipH="1" rot="-1713064">
              <a:off x="5791812" y="1572505"/>
              <a:ext cx="669747" cy="45719"/>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9"/>
            <p:cNvSpPr/>
            <p:nvPr/>
          </p:nvSpPr>
          <p:spPr>
            <a:xfrm rot="9086936">
              <a:off x="6665952" y="3036300"/>
              <a:ext cx="669747" cy="56385"/>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9"/>
            <p:cNvSpPr/>
            <p:nvPr/>
          </p:nvSpPr>
          <p:spPr>
            <a:xfrm rot="9086936">
              <a:off x="6599794" y="4400159"/>
              <a:ext cx="669747" cy="56385"/>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9"/>
            <p:cNvSpPr/>
            <p:nvPr/>
          </p:nvSpPr>
          <p:spPr>
            <a:xfrm rot="9086936">
              <a:off x="6152184" y="5146320"/>
              <a:ext cx="669747" cy="56385"/>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9"/>
            <p:cNvSpPr/>
            <p:nvPr/>
          </p:nvSpPr>
          <p:spPr>
            <a:xfrm rot="9086936">
              <a:off x="2023028" y="4829136"/>
              <a:ext cx="669747" cy="56385"/>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9"/>
            <p:cNvSpPr/>
            <p:nvPr/>
          </p:nvSpPr>
          <p:spPr>
            <a:xfrm rot="9086936">
              <a:off x="1769689" y="3064329"/>
              <a:ext cx="669747" cy="56385"/>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4" name="Google Shape;134;p9"/>
          <p:cNvSpPr/>
          <p:nvPr/>
        </p:nvSpPr>
        <p:spPr>
          <a:xfrm>
            <a:off x="2546724" y="1535874"/>
            <a:ext cx="4061361" cy="4061361"/>
          </a:xfrm>
          <a:prstGeom prst="flowChartConnector">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Image result for libra facebook" id="135" name="Google Shape;135;p9"/>
          <p:cNvPicPr preferRelativeResize="0"/>
          <p:nvPr/>
        </p:nvPicPr>
        <p:blipFill rotWithShape="1">
          <a:blip r:embed="rId4">
            <a:alphaModFix/>
          </a:blip>
          <a:srcRect b="0" l="0" r="0" t="0"/>
          <a:stretch/>
        </p:blipFill>
        <p:spPr>
          <a:xfrm>
            <a:off x="3046395" y="2283836"/>
            <a:ext cx="3051208" cy="229032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500"/>
                                        <p:tgtEl>
                                          <p:spTgt spid="1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500"/>
                                        <p:tgtEl>
                                          <p:spTgt spid="1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Plum">
  <a:themeElements>
    <a:clrScheme name="Plum">
      <a:dk1>
        <a:srgbClr val="551D9B"/>
      </a:dk1>
      <a:lt1>
        <a:srgbClr val="FFFFFF"/>
      </a:lt1>
      <a:dk2>
        <a:srgbClr val="000000"/>
      </a:dk2>
      <a:lt2>
        <a:srgbClr val="7F7F7F"/>
      </a:lt2>
      <a:accent1>
        <a:srgbClr val="333333"/>
      </a:accent1>
      <a:accent2>
        <a:srgbClr val="5E2B97"/>
      </a:accent2>
      <a:accent3>
        <a:srgbClr val="6A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